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ITC Avant Garde Gothic Bold" panose="020B0604020202020204" charset="0"/>
      <p:regular r:id="rId13"/>
    </p:embeddedFont>
    <p:embeddedFont>
      <p:font typeface="ITC Avant Garde Gothic Bold Italics" panose="020B0604020202020204" charset="0"/>
      <p:regular r:id="rId14"/>
    </p:embeddedFont>
    <p:embeddedFont>
      <p:font typeface="Verdana" panose="020B0604030504040204" pitchFamily="34" charset="0"/>
      <p:regular r:id="rId15"/>
      <p:bold r:id="rId16"/>
      <p:italic r:id="rId17"/>
      <p:boldItalic r:id="rId18"/>
    </p:embeddedFont>
    <p:embeddedFont>
      <p:font typeface="Verdana Pro" panose="020B0604030504040204" pitchFamily="34" charset="0"/>
      <p:regular r:id="rId19"/>
    </p:embeddedFont>
    <p:embeddedFont>
      <p:font typeface="Verdana Pro Bold" panose="020B080403050404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3.svg"/><Relationship Id="rId3" Type="http://schemas.openxmlformats.org/officeDocument/2006/relationships/image" Target="../media/image33.jpeg"/><Relationship Id="rId7" Type="http://schemas.openxmlformats.org/officeDocument/2006/relationships/image" Target="../media/image20.png"/><Relationship Id="rId12"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1.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34.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svg"/><Relationship Id="rId7" Type="http://schemas.openxmlformats.org/officeDocument/2006/relationships/image" Target="../media/image3.svg"/><Relationship Id="rId12"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23.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3383945" y="1869512"/>
            <a:ext cx="3733801" cy="5730111"/>
            <a:chOff x="0" y="0"/>
            <a:chExt cx="4978402" cy="7640148"/>
          </a:xfrm>
        </p:grpSpPr>
        <p:pic>
          <p:nvPicPr>
            <p:cNvPr id="3" name="Picture 3"/>
            <p:cNvPicPr>
              <a:picLocks noChangeAspect="1"/>
            </p:cNvPicPr>
            <p:nvPr/>
          </p:nvPicPr>
          <p:blipFill>
            <a:blip r:embed="rId2"/>
            <a:srcRect t="6835" b="6835"/>
            <a:stretch>
              <a:fillRect/>
            </a:stretch>
          </p:blipFill>
          <p:spPr>
            <a:xfrm>
              <a:off x="0" y="0"/>
              <a:ext cx="4978402" cy="7640148"/>
            </a:xfrm>
            <a:prstGeom prst="rect">
              <a:avLst/>
            </a:prstGeom>
          </p:spPr>
        </p:pic>
      </p:grpSp>
      <p:sp>
        <p:nvSpPr>
          <p:cNvPr id="4" name="Freeform 4"/>
          <p:cNvSpPr/>
          <p:nvPr/>
        </p:nvSpPr>
        <p:spPr>
          <a:xfrm rot="-10800000">
            <a:off x="480969" y="4701283"/>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grpSp>
        <p:nvGrpSpPr>
          <p:cNvPr id="5" name="Group 5"/>
          <p:cNvGrpSpPr/>
          <p:nvPr/>
        </p:nvGrpSpPr>
        <p:grpSpPr>
          <a:xfrm>
            <a:off x="1930149" y="4701283"/>
            <a:ext cx="1453796" cy="1453796"/>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F5A93"/>
            </a:solidFill>
          </p:spPr>
          <p:txBody>
            <a:bodyPr/>
            <a:lstStyle/>
            <a:p>
              <a:endParaRPr lang="en-GB"/>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rot="-10800000">
            <a:off x="3383945" y="506811"/>
            <a:ext cx="1008399" cy="1362701"/>
          </a:xfrm>
          <a:custGeom>
            <a:avLst/>
            <a:gdLst/>
            <a:ahLst/>
            <a:cxnLst/>
            <a:rect l="l" t="t" r="r" b="b"/>
            <a:pathLst>
              <a:path w="1008399" h="1362701">
                <a:moveTo>
                  <a:pt x="0" y="0"/>
                </a:moveTo>
                <a:lnTo>
                  <a:pt x="1008398" y="0"/>
                </a:lnTo>
                <a:lnTo>
                  <a:pt x="1008398" y="1362701"/>
                </a:lnTo>
                <a:lnTo>
                  <a:pt x="0" y="136270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grpSp>
        <p:nvGrpSpPr>
          <p:cNvPr id="9" name="Group 9"/>
          <p:cNvGrpSpPr/>
          <p:nvPr/>
        </p:nvGrpSpPr>
        <p:grpSpPr>
          <a:xfrm>
            <a:off x="480969" y="506811"/>
            <a:ext cx="2902975" cy="4194472"/>
            <a:chOff x="0" y="0"/>
            <a:chExt cx="3870634" cy="5592629"/>
          </a:xfrm>
        </p:grpSpPr>
        <p:pic>
          <p:nvPicPr>
            <p:cNvPr id="10" name="Picture 10"/>
            <p:cNvPicPr>
              <a:picLocks noChangeAspect="1"/>
            </p:cNvPicPr>
            <p:nvPr/>
          </p:nvPicPr>
          <p:blipFill>
            <a:blip r:embed="rId7"/>
            <a:srcRect l="15395" r="15395"/>
            <a:stretch>
              <a:fillRect/>
            </a:stretch>
          </p:blipFill>
          <p:spPr>
            <a:xfrm>
              <a:off x="0" y="0"/>
              <a:ext cx="3870634" cy="5592629"/>
            </a:xfrm>
            <a:prstGeom prst="rect">
              <a:avLst/>
            </a:prstGeom>
          </p:spPr>
        </p:pic>
      </p:grpSp>
      <p:sp>
        <p:nvSpPr>
          <p:cNvPr id="11" name="Freeform 11"/>
          <p:cNvSpPr/>
          <p:nvPr/>
        </p:nvSpPr>
        <p:spPr>
          <a:xfrm rot="-10800000">
            <a:off x="4392343" y="506811"/>
            <a:ext cx="2725402" cy="1362701"/>
          </a:xfrm>
          <a:custGeom>
            <a:avLst/>
            <a:gdLst/>
            <a:ahLst/>
            <a:cxnLst/>
            <a:rect l="l" t="t" r="r" b="b"/>
            <a:pathLst>
              <a:path w="2725402" h="1362701">
                <a:moveTo>
                  <a:pt x="0" y="0"/>
                </a:moveTo>
                <a:lnTo>
                  <a:pt x="2725403" y="0"/>
                </a:lnTo>
                <a:lnTo>
                  <a:pt x="2725403" y="1362701"/>
                </a:lnTo>
                <a:lnTo>
                  <a:pt x="0" y="136270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12" name="Freeform 12"/>
          <p:cNvSpPr/>
          <p:nvPr/>
        </p:nvSpPr>
        <p:spPr>
          <a:xfrm rot="5400000">
            <a:off x="1930149" y="6155079"/>
            <a:ext cx="1453796" cy="1435293"/>
          </a:xfrm>
          <a:custGeom>
            <a:avLst/>
            <a:gdLst/>
            <a:ahLst/>
            <a:cxnLst/>
            <a:rect l="l" t="t" r="r" b="b"/>
            <a:pathLst>
              <a:path w="1453796" h="1435293">
                <a:moveTo>
                  <a:pt x="0" y="0"/>
                </a:moveTo>
                <a:lnTo>
                  <a:pt x="1453796" y="0"/>
                </a:lnTo>
                <a:lnTo>
                  <a:pt x="1453796" y="1435292"/>
                </a:lnTo>
                <a:lnTo>
                  <a:pt x="0" y="143529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B"/>
          </a:p>
        </p:txBody>
      </p:sp>
      <p:sp>
        <p:nvSpPr>
          <p:cNvPr id="13" name="Freeform 13"/>
          <p:cNvSpPr/>
          <p:nvPr/>
        </p:nvSpPr>
        <p:spPr>
          <a:xfrm>
            <a:off x="10717110" y="1028700"/>
            <a:ext cx="2629481" cy="1339675"/>
          </a:xfrm>
          <a:custGeom>
            <a:avLst/>
            <a:gdLst/>
            <a:ahLst/>
            <a:cxnLst/>
            <a:rect l="l" t="t" r="r" b="b"/>
            <a:pathLst>
              <a:path w="2629481" h="1339675">
                <a:moveTo>
                  <a:pt x="0" y="0"/>
                </a:moveTo>
                <a:lnTo>
                  <a:pt x="2629481" y="0"/>
                </a:lnTo>
                <a:lnTo>
                  <a:pt x="2629481" y="1339675"/>
                </a:lnTo>
                <a:lnTo>
                  <a:pt x="0" y="1339675"/>
                </a:lnTo>
                <a:lnTo>
                  <a:pt x="0" y="0"/>
                </a:lnTo>
                <a:close/>
              </a:path>
            </a:pathLst>
          </a:custGeom>
          <a:blipFill>
            <a:blip r:embed="rId12"/>
            <a:stretch>
              <a:fillRect/>
            </a:stretch>
          </a:blipFill>
        </p:spPr>
        <p:txBody>
          <a:bodyPr/>
          <a:lstStyle/>
          <a:p>
            <a:endParaRPr lang="en-GB"/>
          </a:p>
        </p:txBody>
      </p:sp>
      <p:sp>
        <p:nvSpPr>
          <p:cNvPr id="14" name="TextBox 14"/>
          <p:cNvSpPr txBox="1"/>
          <p:nvPr/>
        </p:nvSpPr>
        <p:spPr>
          <a:xfrm>
            <a:off x="8127396" y="7885902"/>
            <a:ext cx="9131904" cy="804701"/>
          </a:xfrm>
          <a:prstGeom prst="rect">
            <a:avLst/>
          </a:prstGeom>
        </p:spPr>
        <p:txBody>
          <a:bodyPr lIns="0" tIns="0" rIns="0" bIns="0" rtlCol="0" anchor="t">
            <a:spAutoFit/>
          </a:bodyPr>
          <a:lstStyle/>
          <a:p>
            <a:pPr marL="0" lvl="0" indent="0" algn="l">
              <a:lnSpc>
                <a:spcPts val="3233"/>
              </a:lnSpc>
            </a:pPr>
            <a:r>
              <a:rPr lang="en-US" sz="2694" spc="-94">
                <a:solidFill>
                  <a:srgbClr val="2D2D2D"/>
                </a:solidFill>
                <a:latin typeface="Verdana"/>
                <a:ea typeface="Verdana"/>
                <a:cs typeface="Verdana"/>
                <a:sym typeface="Verdana"/>
              </a:rPr>
              <a:t>Professional,</a:t>
            </a:r>
            <a:r>
              <a:rPr lang="en-US" sz="2694" u="none" strike="noStrike" spc="-94">
                <a:solidFill>
                  <a:srgbClr val="2D2D2D"/>
                </a:solidFill>
                <a:latin typeface="Verdana"/>
                <a:ea typeface="Verdana"/>
                <a:cs typeface="Verdana"/>
                <a:sym typeface="Verdana"/>
              </a:rPr>
              <a:t> peer-led training on the use of alcohol and other drugs, recovery, and wellbeing.</a:t>
            </a:r>
          </a:p>
        </p:txBody>
      </p:sp>
      <p:sp>
        <p:nvSpPr>
          <p:cNvPr id="15" name="TextBox 15"/>
          <p:cNvSpPr txBox="1"/>
          <p:nvPr/>
        </p:nvSpPr>
        <p:spPr>
          <a:xfrm>
            <a:off x="8127396" y="3102902"/>
            <a:ext cx="9131904" cy="1343218"/>
          </a:xfrm>
          <a:prstGeom prst="rect">
            <a:avLst/>
          </a:prstGeom>
        </p:spPr>
        <p:txBody>
          <a:bodyPr lIns="0" tIns="0" rIns="0" bIns="0" rtlCol="0" anchor="t">
            <a:spAutoFit/>
          </a:bodyPr>
          <a:lstStyle/>
          <a:p>
            <a:pPr marL="0" lvl="0" indent="0" algn="l">
              <a:lnSpc>
                <a:spcPts val="9123"/>
              </a:lnSpc>
            </a:pPr>
            <a:r>
              <a:rPr lang="en-US" sz="8294" b="1" spc="-273">
                <a:solidFill>
                  <a:srgbClr val="2D2D2D"/>
                </a:solidFill>
                <a:latin typeface="ITC Avant Garde Gothic Bold"/>
                <a:ea typeface="ITC Avant Garde Gothic Bold"/>
                <a:cs typeface="ITC Avant Garde Gothic Bold"/>
                <a:sym typeface="ITC Avant Garde Gothic Bold"/>
              </a:rPr>
              <a:t>Recovery Cymru</a:t>
            </a:r>
          </a:p>
        </p:txBody>
      </p:sp>
      <p:sp>
        <p:nvSpPr>
          <p:cNvPr id="16" name="TextBox 16"/>
          <p:cNvSpPr txBox="1"/>
          <p:nvPr/>
        </p:nvSpPr>
        <p:spPr>
          <a:xfrm>
            <a:off x="8127396" y="4091335"/>
            <a:ext cx="10671044" cy="3262560"/>
          </a:xfrm>
          <a:prstGeom prst="rect">
            <a:avLst/>
          </a:prstGeom>
        </p:spPr>
        <p:txBody>
          <a:bodyPr lIns="0" tIns="0" rIns="0" bIns="0" rtlCol="0" anchor="t">
            <a:spAutoFit/>
          </a:bodyPr>
          <a:lstStyle/>
          <a:p>
            <a:pPr marL="0" lvl="0" indent="0" algn="l">
              <a:lnSpc>
                <a:spcPts val="11942"/>
              </a:lnSpc>
            </a:pPr>
            <a:r>
              <a:rPr lang="en-US" sz="10856" b="1" u="none" strike="noStrike" spc="-358">
                <a:solidFill>
                  <a:srgbClr val="7F5A93"/>
                </a:solidFill>
                <a:latin typeface="ITC Avant Garde Gothic Bold"/>
                <a:ea typeface="ITC Avant Garde Gothic Bold"/>
                <a:cs typeface="ITC Avant Garde Gothic Bold"/>
                <a:sym typeface="ITC Avant Garde Gothic Bold"/>
              </a:rPr>
              <a:t>Training &amp; Consultancy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sp>
        <p:nvSpPr>
          <p:cNvPr id="2" name="Freeform 2"/>
          <p:cNvSpPr/>
          <p:nvPr/>
        </p:nvSpPr>
        <p:spPr>
          <a:xfrm>
            <a:off x="1165305" y="1417045"/>
            <a:ext cx="2982531" cy="1491265"/>
          </a:xfrm>
          <a:custGeom>
            <a:avLst/>
            <a:gdLst/>
            <a:ahLst/>
            <a:cxnLst/>
            <a:rect l="l" t="t" r="r" b="b"/>
            <a:pathLst>
              <a:path w="2982531" h="1491265">
                <a:moveTo>
                  <a:pt x="0" y="0"/>
                </a:moveTo>
                <a:lnTo>
                  <a:pt x="2982531" y="0"/>
                </a:lnTo>
                <a:lnTo>
                  <a:pt x="2982531" y="1491265"/>
                </a:lnTo>
                <a:lnTo>
                  <a:pt x="0" y="14912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3" name="Freeform 3"/>
          <p:cNvSpPr/>
          <p:nvPr/>
        </p:nvSpPr>
        <p:spPr>
          <a:xfrm rot="-70064">
            <a:off x="3306195" y="648998"/>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4" name="Group 4"/>
          <p:cNvGrpSpPr/>
          <p:nvPr/>
        </p:nvGrpSpPr>
        <p:grpSpPr>
          <a:xfrm rot="-10800000">
            <a:off x="717515" y="690147"/>
            <a:ext cx="2593716" cy="1453796"/>
            <a:chOff x="0" y="0"/>
            <a:chExt cx="1450116" cy="812800"/>
          </a:xfrm>
        </p:grpSpPr>
        <p:sp>
          <p:nvSpPr>
            <p:cNvPr id="5" name="Freeform 5"/>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A677C2"/>
            </a:solidFill>
            <a:ln cap="sq">
              <a:noFill/>
              <a:prstDash val="solid"/>
              <a:miter/>
            </a:ln>
          </p:spPr>
          <p:txBody>
            <a:bodyPr/>
            <a:lstStyle/>
            <a:p>
              <a:endParaRPr lang="en-GB"/>
            </a:p>
          </p:txBody>
        </p:sp>
        <p:sp>
          <p:nvSpPr>
            <p:cNvPr id="6" name="TextBox 6"/>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grpSp>
        <p:nvGrpSpPr>
          <p:cNvPr id="7" name="Group 7"/>
          <p:cNvGrpSpPr/>
          <p:nvPr/>
        </p:nvGrpSpPr>
        <p:grpSpPr>
          <a:xfrm>
            <a:off x="5103254" y="1028700"/>
            <a:ext cx="12538849" cy="1997876"/>
            <a:chOff x="0" y="0"/>
            <a:chExt cx="16718465" cy="2663834"/>
          </a:xfrm>
        </p:grpSpPr>
        <p:sp>
          <p:nvSpPr>
            <p:cNvPr id="8" name="TextBox 8"/>
            <p:cNvSpPr txBox="1"/>
            <p:nvPr/>
          </p:nvSpPr>
          <p:spPr>
            <a:xfrm>
              <a:off x="0" y="-9525"/>
              <a:ext cx="16718465" cy="1534603"/>
            </a:xfrm>
            <a:prstGeom prst="rect">
              <a:avLst/>
            </a:prstGeom>
          </p:spPr>
          <p:txBody>
            <a:bodyPr lIns="0" tIns="0" rIns="0" bIns="0" rtlCol="0" anchor="t">
              <a:spAutoFit/>
            </a:bodyPr>
            <a:lstStyle/>
            <a:p>
              <a:pPr marL="0" lvl="0" indent="0" algn="l">
                <a:lnSpc>
                  <a:spcPts val="7550"/>
                </a:lnSpc>
                <a:spcBef>
                  <a:spcPct val="0"/>
                </a:spcBef>
              </a:pPr>
              <a:r>
                <a:rPr lang="en-US" sz="7550" b="1" i="1" spc="-249">
                  <a:solidFill>
                    <a:srgbClr val="FFFFFF"/>
                  </a:solidFill>
                  <a:latin typeface="ITC Avant Garde Gothic Bold Italics"/>
                  <a:ea typeface="ITC Avant Garde Gothic Bold Italics"/>
                  <a:cs typeface="ITC Avant Garde Gothic Bold Italics"/>
                  <a:sym typeface="ITC Avant Garde Gothic Bold Italics"/>
                </a:rPr>
                <a:t>Understanding the Use of</a:t>
              </a:r>
            </a:p>
          </p:txBody>
        </p:sp>
        <p:sp>
          <p:nvSpPr>
            <p:cNvPr id="9" name="TextBox 9"/>
            <p:cNvSpPr txBox="1"/>
            <p:nvPr/>
          </p:nvSpPr>
          <p:spPr>
            <a:xfrm>
              <a:off x="0" y="1369089"/>
              <a:ext cx="16718465" cy="1294745"/>
            </a:xfrm>
            <a:prstGeom prst="rect">
              <a:avLst/>
            </a:prstGeom>
          </p:spPr>
          <p:txBody>
            <a:bodyPr lIns="0" tIns="0" rIns="0" bIns="0" rtlCol="0" anchor="t">
              <a:spAutoFit/>
            </a:bodyPr>
            <a:lstStyle/>
            <a:p>
              <a:pPr marL="0" lvl="0" indent="0" algn="l">
                <a:lnSpc>
                  <a:spcPts val="6371"/>
                </a:lnSpc>
                <a:spcBef>
                  <a:spcPct val="0"/>
                </a:spcBef>
              </a:pPr>
              <a:r>
                <a:rPr lang="en-US" sz="6371" b="1" i="1" spc="-210">
                  <a:solidFill>
                    <a:srgbClr val="EBD4F9"/>
                  </a:solidFill>
                  <a:latin typeface="ITC Avant Garde Gothic Bold Italics"/>
                  <a:ea typeface="ITC Avant Garde Gothic Bold Italics"/>
                  <a:cs typeface="ITC Avant Garde Gothic Bold Italics"/>
                  <a:sym typeface="ITC Avant Garde Gothic Bold Italics"/>
                </a:rPr>
                <a:t>Alcohol and Other Drugs</a:t>
              </a:r>
            </a:p>
          </p:txBody>
        </p:sp>
      </p:grpSp>
      <p:sp>
        <p:nvSpPr>
          <p:cNvPr id="10" name="TextBox 10"/>
          <p:cNvSpPr txBox="1"/>
          <p:nvPr/>
        </p:nvSpPr>
        <p:spPr>
          <a:xfrm>
            <a:off x="1028700" y="3808730"/>
            <a:ext cx="6238271" cy="5449570"/>
          </a:xfrm>
          <a:prstGeom prst="rect">
            <a:avLst/>
          </a:prstGeom>
        </p:spPr>
        <p:txBody>
          <a:bodyPr lIns="0" tIns="0" rIns="0" bIns="0" rtlCol="0" anchor="t">
            <a:spAutoFit/>
          </a:bodyPr>
          <a:lstStyle/>
          <a:p>
            <a:pPr algn="just">
              <a:lnSpc>
                <a:spcPts val="3080"/>
              </a:lnSpc>
            </a:pPr>
            <a:r>
              <a:rPr lang="en-US" sz="2200" spc="-77">
                <a:solidFill>
                  <a:srgbClr val="F6F6F6"/>
                </a:solidFill>
                <a:latin typeface="Verdana Pro"/>
                <a:ea typeface="Verdana Pro"/>
                <a:cs typeface="Verdana Pro"/>
                <a:sym typeface="Verdana Pro"/>
              </a:rPr>
              <a:t>People who use alcohol or other drugs often come into contact with housing, mental health, social care and other frontline services long before they reach specialist support. Many workers want to help but feel unsure how to approach these situations.</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spc="-77">
                <a:solidFill>
                  <a:srgbClr val="F6F6F6"/>
                </a:solidFill>
                <a:latin typeface="Verdana Pro"/>
                <a:ea typeface="Verdana Pro"/>
                <a:cs typeface="Verdana Pro"/>
                <a:sym typeface="Verdana Pro"/>
              </a:rPr>
              <a:t>This course builds understanding, confidence and basic skills for engaging with people who use alcohol and other drugs. It explores the realities of use and recovery, stigma and preconceptions, and the simple ways professionals can make a positive difference in day-to-day interactions.</a:t>
            </a:r>
          </a:p>
        </p:txBody>
      </p:sp>
      <p:sp>
        <p:nvSpPr>
          <p:cNvPr id="11" name="TextBox 11"/>
          <p:cNvSpPr txBox="1"/>
          <p:nvPr/>
        </p:nvSpPr>
        <p:spPr>
          <a:xfrm>
            <a:off x="5083351" y="2978951"/>
            <a:ext cx="8121299" cy="455295"/>
          </a:xfrm>
          <a:prstGeom prst="rect">
            <a:avLst/>
          </a:prstGeom>
        </p:spPr>
        <p:txBody>
          <a:bodyPr lIns="0" tIns="0" rIns="0" bIns="0" rtlCol="0" anchor="t">
            <a:spAutoFit/>
          </a:bodyPr>
          <a:lstStyle/>
          <a:p>
            <a:pPr algn="l">
              <a:lnSpc>
                <a:spcPts val="3779"/>
              </a:lnSpc>
            </a:pPr>
            <a:r>
              <a:rPr lang="en-US" sz="2699" b="1" spc="-94">
                <a:solidFill>
                  <a:srgbClr val="F6F6F6"/>
                </a:solidFill>
                <a:latin typeface="Verdana Pro Bold"/>
                <a:ea typeface="Verdana Pro Bold"/>
                <a:cs typeface="Verdana Pro Bold"/>
                <a:sym typeface="Verdana Pro Bold"/>
              </a:rPr>
              <a:t>(For non-specialist services)</a:t>
            </a:r>
          </a:p>
        </p:txBody>
      </p:sp>
      <p:grpSp>
        <p:nvGrpSpPr>
          <p:cNvPr id="12" name="Group 12"/>
          <p:cNvGrpSpPr/>
          <p:nvPr/>
        </p:nvGrpSpPr>
        <p:grpSpPr>
          <a:xfrm>
            <a:off x="8068965" y="6546958"/>
            <a:ext cx="8942624" cy="1991020"/>
            <a:chOff x="0" y="0"/>
            <a:chExt cx="2355259" cy="524384"/>
          </a:xfrm>
        </p:grpSpPr>
        <p:sp>
          <p:nvSpPr>
            <p:cNvPr id="13" name="Freeform 13"/>
            <p:cNvSpPr/>
            <p:nvPr/>
          </p:nvSpPr>
          <p:spPr>
            <a:xfrm>
              <a:off x="0" y="0"/>
              <a:ext cx="2355259" cy="524384"/>
            </a:xfrm>
            <a:custGeom>
              <a:avLst/>
              <a:gdLst/>
              <a:ahLst/>
              <a:cxnLst/>
              <a:rect l="l" t="t" r="r" b="b"/>
              <a:pathLst>
                <a:path w="2355259" h="524384">
                  <a:moveTo>
                    <a:pt x="0" y="0"/>
                  </a:moveTo>
                  <a:lnTo>
                    <a:pt x="2355259" y="0"/>
                  </a:lnTo>
                  <a:lnTo>
                    <a:pt x="2355259" y="524384"/>
                  </a:lnTo>
                  <a:lnTo>
                    <a:pt x="0" y="524384"/>
                  </a:lnTo>
                  <a:close/>
                </a:path>
              </a:pathLst>
            </a:custGeom>
            <a:solidFill>
              <a:srgbClr val="7F5A93"/>
            </a:solidFill>
          </p:spPr>
          <p:txBody>
            <a:bodyPr/>
            <a:lstStyle/>
            <a:p>
              <a:endParaRPr lang="en-GB"/>
            </a:p>
          </p:txBody>
        </p:sp>
        <p:sp>
          <p:nvSpPr>
            <p:cNvPr id="14" name="TextBox 14"/>
            <p:cNvSpPr txBox="1"/>
            <p:nvPr/>
          </p:nvSpPr>
          <p:spPr>
            <a:xfrm>
              <a:off x="0" y="9525"/>
              <a:ext cx="2355259" cy="514859"/>
            </a:xfrm>
            <a:prstGeom prst="rect">
              <a:avLst/>
            </a:prstGeom>
          </p:spPr>
          <p:txBody>
            <a:bodyPr lIns="50800" tIns="50800" rIns="50800" bIns="50800" rtlCol="0" anchor="ctr"/>
            <a:lstStyle/>
            <a:p>
              <a:pPr algn="ctr">
                <a:lnSpc>
                  <a:spcPts val="2879"/>
                </a:lnSpc>
              </a:pPr>
              <a:endParaRPr/>
            </a:p>
          </p:txBody>
        </p:sp>
      </p:grpSp>
      <p:grpSp>
        <p:nvGrpSpPr>
          <p:cNvPr id="15" name="Group 15"/>
          <p:cNvGrpSpPr/>
          <p:nvPr/>
        </p:nvGrpSpPr>
        <p:grpSpPr>
          <a:xfrm>
            <a:off x="8068965" y="3672237"/>
            <a:ext cx="8942624" cy="2711342"/>
            <a:chOff x="0" y="0"/>
            <a:chExt cx="2355259" cy="714098"/>
          </a:xfrm>
        </p:grpSpPr>
        <p:sp>
          <p:nvSpPr>
            <p:cNvPr id="16" name="Freeform 16"/>
            <p:cNvSpPr/>
            <p:nvPr/>
          </p:nvSpPr>
          <p:spPr>
            <a:xfrm>
              <a:off x="0" y="0"/>
              <a:ext cx="2355259" cy="714098"/>
            </a:xfrm>
            <a:custGeom>
              <a:avLst/>
              <a:gdLst/>
              <a:ahLst/>
              <a:cxnLst/>
              <a:rect l="l" t="t" r="r" b="b"/>
              <a:pathLst>
                <a:path w="2355259" h="714098">
                  <a:moveTo>
                    <a:pt x="0" y="0"/>
                  </a:moveTo>
                  <a:lnTo>
                    <a:pt x="2355259" y="0"/>
                  </a:lnTo>
                  <a:lnTo>
                    <a:pt x="2355259" y="714098"/>
                  </a:lnTo>
                  <a:lnTo>
                    <a:pt x="0" y="714098"/>
                  </a:lnTo>
                  <a:close/>
                </a:path>
              </a:pathLst>
            </a:custGeom>
            <a:solidFill>
              <a:srgbClr val="7F5A93"/>
            </a:solidFill>
          </p:spPr>
          <p:txBody>
            <a:bodyPr/>
            <a:lstStyle/>
            <a:p>
              <a:endParaRPr lang="en-GB"/>
            </a:p>
          </p:txBody>
        </p:sp>
        <p:sp>
          <p:nvSpPr>
            <p:cNvPr id="17" name="TextBox 17"/>
            <p:cNvSpPr txBox="1"/>
            <p:nvPr/>
          </p:nvSpPr>
          <p:spPr>
            <a:xfrm>
              <a:off x="0" y="9525"/>
              <a:ext cx="2355259" cy="704573"/>
            </a:xfrm>
            <a:prstGeom prst="rect">
              <a:avLst/>
            </a:prstGeom>
          </p:spPr>
          <p:txBody>
            <a:bodyPr lIns="50800" tIns="50800" rIns="50800" bIns="50800" rtlCol="0" anchor="ctr"/>
            <a:lstStyle/>
            <a:p>
              <a:pPr algn="ctr">
                <a:lnSpc>
                  <a:spcPts val="2879"/>
                </a:lnSpc>
              </a:pPr>
              <a:endParaRPr/>
            </a:p>
          </p:txBody>
        </p:sp>
      </p:grpSp>
      <p:sp>
        <p:nvSpPr>
          <p:cNvPr id="18" name="TextBox 18"/>
          <p:cNvSpPr txBox="1"/>
          <p:nvPr/>
        </p:nvSpPr>
        <p:spPr>
          <a:xfrm>
            <a:off x="8253543" y="3799205"/>
            <a:ext cx="9005757" cy="6405245"/>
          </a:xfrm>
          <a:prstGeom prst="rect">
            <a:avLst/>
          </a:prstGeom>
        </p:spPr>
        <p:txBody>
          <a:bodyPr lIns="0" tIns="0" rIns="0" bIns="0" rtlCol="0" anchor="t">
            <a:spAutoFit/>
          </a:bodyPr>
          <a:lstStyle/>
          <a:p>
            <a:pPr algn="just">
              <a:lnSpc>
                <a:spcPts val="3779"/>
              </a:lnSpc>
            </a:pPr>
            <a:r>
              <a:rPr lang="en-US" sz="2699" b="1" spc="-94">
                <a:solidFill>
                  <a:srgbClr val="F6F6F6"/>
                </a:solidFill>
                <a:latin typeface="Verdana Pro Bold"/>
                <a:ea typeface="Verdana Pro Bold"/>
                <a:cs typeface="Verdana Pro Bold"/>
                <a:sym typeface="Verdana Pro Bold"/>
              </a:rPr>
              <a:t>What you’ll cover:</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How alcohol and drug use affects engagement with services</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Recovery, change and the role of lived experience</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Stigma, language and the impact of assumptions</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Practical tools for supportive conversations</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When and how to refer or signpost</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779"/>
              </a:lnSpc>
            </a:pPr>
            <a:r>
              <a:rPr lang="en-US" sz="2699" b="1" spc="-94">
                <a:solidFill>
                  <a:srgbClr val="F6F6F6"/>
                </a:solidFill>
                <a:latin typeface="Verdana Pro Bold"/>
                <a:ea typeface="Verdana Pro Bold"/>
                <a:cs typeface="Verdana Pro Bold"/>
                <a:sym typeface="Verdana Pro Bold"/>
              </a:rPr>
              <a:t>What you’ll gain:</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Greater confidence and awareness</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Practical communication skills</a:t>
            </a:r>
          </a:p>
          <a:p>
            <a:pPr marL="474981" lvl="1" indent="-237491" algn="just">
              <a:lnSpc>
                <a:spcPts val="3080"/>
              </a:lnSpc>
              <a:buFont typeface="Arial"/>
              <a:buChar char="•"/>
            </a:pPr>
            <a:r>
              <a:rPr lang="en-US" sz="2200" spc="-77">
                <a:solidFill>
                  <a:srgbClr val="F6F6F6"/>
                </a:solidFill>
                <a:latin typeface="Verdana Pro"/>
                <a:ea typeface="Verdana Pro"/>
                <a:cs typeface="Verdana Pro"/>
                <a:sym typeface="Verdana Pro"/>
              </a:rPr>
              <a:t>Stronger working relationships across services</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b="1" spc="-77">
                <a:solidFill>
                  <a:srgbClr val="F6F6F6"/>
                </a:solidFill>
                <a:latin typeface="Verdana Pro Bold"/>
                <a:ea typeface="Verdana Pro Bold"/>
                <a:cs typeface="Verdana Pro Bold"/>
                <a:sym typeface="Verdana Pro Bold"/>
              </a:rPr>
              <a:t>This training is ideal for professionals and volunteers in housing, health, social care, education, justice and community roles.</a:t>
            </a:r>
          </a:p>
          <a:p>
            <a:pPr algn="l">
              <a:lnSpc>
                <a:spcPts val="3080"/>
              </a:lnSpc>
            </a:pPr>
            <a:endParaRPr lang="en-US" sz="2200" b="1" spc="-77">
              <a:solidFill>
                <a:srgbClr val="F6F6F6"/>
              </a:solidFill>
              <a:latin typeface="Verdana Pro Bold"/>
              <a:ea typeface="Verdana Pro Bold"/>
              <a:cs typeface="Verdana Pro Bold"/>
              <a:sym typeface="Verdana Pro Bold"/>
            </a:endParaRPr>
          </a:p>
        </p:txBody>
      </p:sp>
      <p:sp>
        <p:nvSpPr>
          <p:cNvPr id="19" name="Freeform 19"/>
          <p:cNvSpPr/>
          <p:nvPr/>
        </p:nvSpPr>
        <p:spPr>
          <a:xfrm rot="5193852">
            <a:off x="15239750" y="5221741"/>
            <a:ext cx="4555002" cy="2277501"/>
          </a:xfrm>
          <a:custGeom>
            <a:avLst/>
            <a:gdLst/>
            <a:ahLst/>
            <a:cxnLst/>
            <a:rect l="l" t="t" r="r" b="b"/>
            <a:pathLst>
              <a:path w="4555002" h="2277501">
                <a:moveTo>
                  <a:pt x="0" y="0"/>
                </a:moveTo>
                <a:lnTo>
                  <a:pt x="4555002" y="0"/>
                </a:lnTo>
                <a:lnTo>
                  <a:pt x="4555002" y="2277501"/>
                </a:lnTo>
                <a:lnTo>
                  <a:pt x="0" y="227750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20" name="Freeform 20"/>
          <p:cNvSpPr/>
          <p:nvPr/>
        </p:nvSpPr>
        <p:spPr>
          <a:xfrm>
            <a:off x="1028700" y="943298"/>
            <a:ext cx="1698184" cy="865195"/>
          </a:xfrm>
          <a:custGeom>
            <a:avLst/>
            <a:gdLst/>
            <a:ahLst/>
            <a:cxnLst/>
            <a:rect l="l" t="t" r="r" b="b"/>
            <a:pathLst>
              <a:path w="1698184" h="865195">
                <a:moveTo>
                  <a:pt x="0" y="0"/>
                </a:moveTo>
                <a:lnTo>
                  <a:pt x="1698184" y="0"/>
                </a:lnTo>
                <a:lnTo>
                  <a:pt x="1698184" y="865196"/>
                </a:lnTo>
                <a:lnTo>
                  <a:pt x="0" y="865196"/>
                </a:lnTo>
                <a:lnTo>
                  <a:pt x="0" y="0"/>
                </a:lnTo>
                <a:close/>
              </a:path>
            </a:pathLst>
          </a:custGeom>
          <a:blipFill>
            <a:blip r:embed="rId6"/>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sp>
        <p:nvSpPr>
          <p:cNvPr id="2" name="Freeform 2"/>
          <p:cNvSpPr/>
          <p:nvPr/>
        </p:nvSpPr>
        <p:spPr>
          <a:xfrm>
            <a:off x="4858575" y="-2064584"/>
            <a:ext cx="14782892" cy="14782892"/>
          </a:xfrm>
          <a:custGeom>
            <a:avLst/>
            <a:gdLst/>
            <a:ahLst/>
            <a:cxnLst/>
            <a:rect l="l" t="t" r="r" b="b"/>
            <a:pathLst>
              <a:path w="14782892" h="14782892">
                <a:moveTo>
                  <a:pt x="0" y="0"/>
                </a:moveTo>
                <a:lnTo>
                  <a:pt x="14782893" y="0"/>
                </a:lnTo>
                <a:lnTo>
                  <a:pt x="14782893" y="14782892"/>
                </a:lnTo>
                <a:lnTo>
                  <a:pt x="0" y="14782892"/>
                </a:lnTo>
                <a:lnTo>
                  <a:pt x="0" y="0"/>
                </a:lnTo>
                <a:close/>
              </a:path>
            </a:pathLst>
          </a:custGeom>
          <a:blipFill>
            <a:blip r:embed="rId2">
              <a:alphaModFix amt="25000"/>
            </a:blip>
            <a:stretch>
              <a:fillRect/>
            </a:stretch>
          </a:blipFill>
        </p:spPr>
        <p:txBody>
          <a:bodyPr/>
          <a:lstStyle/>
          <a:p>
            <a:endParaRPr lang="en-GB"/>
          </a:p>
        </p:txBody>
      </p:sp>
      <p:grpSp>
        <p:nvGrpSpPr>
          <p:cNvPr id="3" name="Group 3"/>
          <p:cNvGrpSpPr/>
          <p:nvPr/>
        </p:nvGrpSpPr>
        <p:grpSpPr>
          <a:xfrm>
            <a:off x="7564366" y="6519961"/>
            <a:ext cx="10198114" cy="2481148"/>
            <a:chOff x="0" y="0"/>
            <a:chExt cx="854989" cy="208014"/>
          </a:xfrm>
        </p:grpSpPr>
        <p:sp>
          <p:nvSpPr>
            <p:cNvPr id="4" name="Freeform 4"/>
            <p:cNvSpPr/>
            <p:nvPr/>
          </p:nvSpPr>
          <p:spPr>
            <a:xfrm>
              <a:off x="0" y="0"/>
              <a:ext cx="854989" cy="208014"/>
            </a:xfrm>
            <a:custGeom>
              <a:avLst/>
              <a:gdLst/>
              <a:ahLst/>
              <a:cxnLst/>
              <a:rect l="l" t="t" r="r" b="b"/>
              <a:pathLst>
                <a:path w="854989" h="208014">
                  <a:moveTo>
                    <a:pt x="0" y="0"/>
                  </a:moveTo>
                  <a:lnTo>
                    <a:pt x="854989" y="0"/>
                  </a:lnTo>
                  <a:lnTo>
                    <a:pt x="854989" y="208014"/>
                  </a:lnTo>
                  <a:lnTo>
                    <a:pt x="0" y="208014"/>
                  </a:lnTo>
                  <a:close/>
                </a:path>
              </a:pathLst>
            </a:custGeom>
            <a:solidFill>
              <a:srgbClr val="000000">
                <a:alpha val="0"/>
              </a:srgbClr>
            </a:solidFill>
            <a:ln w="19050" cap="sq">
              <a:solidFill>
                <a:srgbClr val="FAFAFA"/>
              </a:solidFill>
              <a:prstDash val="solid"/>
              <a:miter/>
            </a:ln>
          </p:spPr>
          <p:txBody>
            <a:bodyPr/>
            <a:lstStyle/>
            <a:p>
              <a:endParaRPr lang="en-GB"/>
            </a:p>
          </p:txBody>
        </p:sp>
        <p:sp>
          <p:nvSpPr>
            <p:cNvPr id="5" name="TextBox 5"/>
            <p:cNvSpPr txBox="1"/>
            <p:nvPr/>
          </p:nvSpPr>
          <p:spPr>
            <a:xfrm>
              <a:off x="0" y="-38100"/>
              <a:ext cx="854989" cy="246114"/>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7564276" y="7760535"/>
            <a:ext cx="10140230" cy="142"/>
          </a:xfrm>
          <a:prstGeom prst="line">
            <a:avLst/>
          </a:prstGeom>
          <a:ln w="19050" cap="flat">
            <a:solidFill>
              <a:srgbClr val="FAFAFA"/>
            </a:solidFill>
            <a:prstDash val="solid"/>
            <a:headEnd type="none" w="sm" len="sm"/>
            <a:tailEnd type="none" w="sm" len="sm"/>
          </a:ln>
        </p:spPr>
        <p:txBody>
          <a:bodyPr/>
          <a:lstStyle/>
          <a:p>
            <a:endParaRPr lang="en-GB"/>
          </a:p>
        </p:txBody>
      </p:sp>
      <p:sp>
        <p:nvSpPr>
          <p:cNvPr id="7" name="AutoShape 7"/>
          <p:cNvSpPr/>
          <p:nvPr/>
        </p:nvSpPr>
        <p:spPr>
          <a:xfrm flipV="1">
            <a:off x="11021524" y="6520246"/>
            <a:ext cx="0" cy="2481474"/>
          </a:xfrm>
          <a:prstGeom prst="line">
            <a:avLst/>
          </a:prstGeom>
          <a:ln w="19050" cap="flat">
            <a:solidFill>
              <a:srgbClr val="FAFAFA"/>
            </a:solidFill>
            <a:prstDash val="solid"/>
            <a:headEnd type="none" w="sm" len="sm"/>
            <a:tailEnd type="none" w="sm" len="sm"/>
          </a:ln>
        </p:spPr>
        <p:txBody>
          <a:bodyPr/>
          <a:lstStyle/>
          <a:p>
            <a:endParaRPr lang="en-GB"/>
          </a:p>
        </p:txBody>
      </p:sp>
      <p:grpSp>
        <p:nvGrpSpPr>
          <p:cNvPr id="8" name="Group 8"/>
          <p:cNvGrpSpPr/>
          <p:nvPr/>
        </p:nvGrpSpPr>
        <p:grpSpPr>
          <a:xfrm>
            <a:off x="3430476" y="2046980"/>
            <a:ext cx="2856199" cy="5513449"/>
            <a:chOff x="0" y="0"/>
            <a:chExt cx="3808265" cy="7351265"/>
          </a:xfrm>
        </p:grpSpPr>
        <p:pic>
          <p:nvPicPr>
            <p:cNvPr id="9" name="Picture 9"/>
            <p:cNvPicPr>
              <a:picLocks noChangeAspect="1"/>
            </p:cNvPicPr>
            <p:nvPr/>
          </p:nvPicPr>
          <p:blipFill>
            <a:blip r:embed="rId3"/>
            <a:srcRect l="30573" r="30573"/>
            <a:stretch>
              <a:fillRect/>
            </a:stretch>
          </p:blipFill>
          <p:spPr>
            <a:xfrm>
              <a:off x="0" y="0"/>
              <a:ext cx="3808265" cy="7351265"/>
            </a:xfrm>
            <a:prstGeom prst="rect">
              <a:avLst/>
            </a:prstGeom>
          </p:spPr>
        </p:pic>
      </p:grpSp>
      <p:grpSp>
        <p:nvGrpSpPr>
          <p:cNvPr id="10" name="Group 10"/>
          <p:cNvGrpSpPr/>
          <p:nvPr/>
        </p:nvGrpSpPr>
        <p:grpSpPr>
          <a:xfrm>
            <a:off x="1028700" y="3233852"/>
            <a:ext cx="2401776" cy="3042486"/>
            <a:chOff x="0" y="0"/>
            <a:chExt cx="3202368" cy="4056647"/>
          </a:xfrm>
        </p:grpSpPr>
        <p:pic>
          <p:nvPicPr>
            <p:cNvPr id="11" name="Picture 11"/>
            <p:cNvPicPr>
              <a:picLocks noChangeAspect="1"/>
            </p:cNvPicPr>
            <p:nvPr/>
          </p:nvPicPr>
          <p:blipFill>
            <a:blip r:embed="rId4"/>
            <a:srcRect t="14372" b="14372"/>
            <a:stretch>
              <a:fillRect/>
            </a:stretch>
          </p:blipFill>
          <p:spPr>
            <a:xfrm>
              <a:off x="0" y="0"/>
              <a:ext cx="3202368" cy="4056647"/>
            </a:xfrm>
            <a:prstGeom prst="rect">
              <a:avLst/>
            </a:prstGeom>
          </p:spPr>
        </p:pic>
      </p:grpSp>
      <p:sp>
        <p:nvSpPr>
          <p:cNvPr id="12" name="Freeform 12"/>
          <p:cNvSpPr/>
          <p:nvPr/>
        </p:nvSpPr>
        <p:spPr>
          <a:xfrm rot="-10800000">
            <a:off x="1028700" y="2046980"/>
            <a:ext cx="2401776" cy="1179054"/>
          </a:xfrm>
          <a:custGeom>
            <a:avLst/>
            <a:gdLst/>
            <a:ahLst/>
            <a:cxnLst/>
            <a:rect l="l" t="t" r="r" b="b"/>
            <a:pathLst>
              <a:path w="2401776" h="1179054">
                <a:moveTo>
                  <a:pt x="0" y="0"/>
                </a:moveTo>
                <a:lnTo>
                  <a:pt x="2401776" y="0"/>
                </a:lnTo>
                <a:lnTo>
                  <a:pt x="2401776" y="1179054"/>
                </a:lnTo>
                <a:lnTo>
                  <a:pt x="0" y="11790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p:cNvSpPr/>
          <p:nvPr/>
        </p:nvSpPr>
        <p:spPr>
          <a:xfrm rot="-5400000">
            <a:off x="2154556" y="6284509"/>
            <a:ext cx="1284092" cy="1267749"/>
          </a:xfrm>
          <a:custGeom>
            <a:avLst/>
            <a:gdLst/>
            <a:ahLst/>
            <a:cxnLst/>
            <a:rect l="l" t="t" r="r" b="b"/>
            <a:pathLst>
              <a:path w="1284092" h="1267749">
                <a:moveTo>
                  <a:pt x="0" y="0"/>
                </a:moveTo>
                <a:lnTo>
                  <a:pt x="1284091" y="0"/>
                </a:lnTo>
                <a:lnTo>
                  <a:pt x="1284091" y="1267748"/>
                </a:lnTo>
                <a:lnTo>
                  <a:pt x="0" y="126774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sp>
        <p:nvSpPr>
          <p:cNvPr id="14" name="Freeform 14"/>
          <p:cNvSpPr/>
          <p:nvPr/>
        </p:nvSpPr>
        <p:spPr>
          <a:xfrm rot="-5400000">
            <a:off x="4869255" y="7560429"/>
            <a:ext cx="1441291" cy="1441291"/>
          </a:xfrm>
          <a:custGeom>
            <a:avLst/>
            <a:gdLst/>
            <a:ahLst/>
            <a:cxnLst/>
            <a:rect l="l" t="t" r="r" b="b"/>
            <a:pathLst>
              <a:path w="1441291" h="1441291">
                <a:moveTo>
                  <a:pt x="0" y="0"/>
                </a:moveTo>
                <a:lnTo>
                  <a:pt x="1441291" y="0"/>
                </a:lnTo>
                <a:lnTo>
                  <a:pt x="1441291" y="1441291"/>
                </a:lnTo>
                <a:lnTo>
                  <a:pt x="0" y="144129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a:p>
        </p:txBody>
      </p:sp>
      <p:sp>
        <p:nvSpPr>
          <p:cNvPr id="15" name="TextBox 15"/>
          <p:cNvSpPr txBox="1"/>
          <p:nvPr/>
        </p:nvSpPr>
        <p:spPr>
          <a:xfrm>
            <a:off x="11369903" y="8241194"/>
            <a:ext cx="4769114" cy="320675"/>
          </a:xfrm>
          <a:prstGeom prst="rect">
            <a:avLst/>
          </a:prstGeom>
        </p:spPr>
        <p:txBody>
          <a:bodyPr lIns="0" tIns="0" rIns="0" bIns="0" rtlCol="0" anchor="t">
            <a:spAutoFit/>
          </a:bodyPr>
          <a:lstStyle/>
          <a:p>
            <a:pPr marL="0" lvl="1" indent="0" algn="l">
              <a:lnSpc>
                <a:spcPts val="2499"/>
              </a:lnSpc>
              <a:spcBef>
                <a:spcPct val="0"/>
              </a:spcBef>
            </a:pPr>
            <a:r>
              <a:rPr lang="en-US" sz="2499">
                <a:solidFill>
                  <a:srgbClr val="F6F6F6"/>
                </a:solidFill>
                <a:latin typeface="Verdana"/>
                <a:ea typeface="Verdana"/>
                <a:cs typeface="Verdana"/>
                <a:sym typeface="Verdana"/>
              </a:rPr>
              <a:t>07944 851 050</a:t>
            </a:r>
          </a:p>
        </p:txBody>
      </p:sp>
      <p:sp>
        <p:nvSpPr>
          <p:cNvPr id="16" name="Freeform 16"/>
          <p:cNvSpPr/>
          <p:nvPr/>
        </p:nvSpPr>
        <p:spPr>
          <a:xfrm>
            <a:off x="1028700" y="704611"/>
            <a:ext cx="1698184" cy="865195"/>
          </a:xfrm>
          <a:custGeom>
            <a:avLst/>
            <a:gdLst/>
            <a:ahLst/>
            <a:cxnLst/>
            <a:rect l="l" t="t" r="r" b="b"/>
            <a:pathLst>
              <a:path w="1698184" h="865195">
                <a:moveTo>
                  <a:pt x="0" y="0"/>
                </a:moveTo>
                <a:lnTo>
                  <a:pt x="1698184" y="0"/>
                </a:lnTo>
                <a:lnTo>
                  <a:pt x="1698184" y="865195"/>
                </a:lnTo>
                <a:lnTo>
                  <a:pt x="0" y="865195"/>
                </a:lnTo>
                <a:lnTo>
                  <a:pt x="0" y="0"/>
                </a:lnTo>
                <a:close/>
              </a:path>
            </a:pathLst>
          </a:custGeom>
          <a:blipFill>
            <a:blip r:embed="rId11"/>
            <a:stretch>
              <a:fillRect/>
            </a:stretch>
          </a:blipFill>
        </p:spPr>
        <p:txBody>
          <a:bodyPr/>
          <a:lstStyle/>
          <a:p>
            <a:endParaRPr lang="en-GB"/>
          </a:p>
        </p:txBody>
      </p:sp>
      <p:sp>
        <p:nvSpPr>
          <p:cNvPr id="17" name="Freeform 17"/>
          <p:cNvSpPr/>
          <p:nvPr/>
        </p:nvSpPr>
        <p:spPr>
          <a:xfrm rot="10635573">
            <a:off x="13635943" y="8098576"/>
            <a:ext cx="7246715" cy="3623357"/>
          </a:xfrm>
          <a:custGeom>
            <a:avLst/>
            <a:gdLst/>
            <a:ahLst/>
            <a:cxnLst/>
            <a:rect l="l" t="t" r="r" b="b"/>
            <a:pathLst>
              <a:path w="7246715" h="3623357">
                <a:moveTo>
                  <a:pt x="0" y="0"/>
                </a:moveTo>
                <a:lnTo>
                  <a:pt x="7246714" y="0"/>
                </a:lnTo>
                <a:lnTo>
                  <a:pt x="7246714" y="3623357"/>
                </a:lnTo>
                <a:lnTo>
                  <a:pt x="0" y="362335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GB"/>
          </a:p>
        </p:txBody>
      </p:sp>
      <p:sp>
        <p:nvSpPr>
          <p:cNvPr id="18" name="TextBox 18"/>
          <p:cNvSpPr txBox="1"/>
          <p:nvPr/>
        </p:nvSpPr>
        <p:spPr>
          <a:xfrm>
            <a:off x="7648722" y="5465811"/>
            <a:ext cx="10029401" cy="644575"/>
          </a:xfrm>
          <a:prstGeom prst="rect">
            <a:avLst/>
          </a:prstGeom>
        </p:spPr>
        <p:txBody>
          <a:bodyPr lIns="0" tIns="0" rIns="0" bIns="0" rtlCol="0" anchor="t">
            <a:spAutoFit/>
          </a:bodyPr>
          <a:lstStyle/>
          <a:p>
            <a:pPr algn="l">
              <a:lnSpc>
                <a:spcPts val="2501"/>
              </a:lnSpc>
            </a:pPr>
            <a:r>
              <a:rPr lang="en-US" sz="2501">
                <a:solidFill>
                  <a:srgbClr val="F6F6F6"/>
                </a:solidFill>
                <a:latin typeface="Verdana"/>
                <a:ea typeface="Verdana"/>
                <a:cs typeface="Verdana"/>
                <a:sym typeface="Verdana"/>
              </a:rPr>
              <a:t>REACH OUT TO SEE HOW WE CAN TAILOR OUR COURSES TO YOUR NEEDS.</a:t>
            </a:r>
          </a:p>
        </p:txBody>
      </p:sp>
      <p:sp>
        <p:nvSpPr>
          <p:cNvPr id="19" name="TextBox 19"/>
          <p:cNvSpPr txBox="1"/>
          <p:nvPr/>
        </p:nvSpPr>
        <p:spPr>
          <a:xfrm>
            <a:off x="8086962" y="8199919"/>
            <a:ext cx="2747996" cy="361950"/>
          </a:xfrm>
          <a:prstGeom prst="rect">
            <a:avLst/>
          </a:prstGeom>
        </p:spPr>
        <p:txBody>
          <a:bodyPr lIns="0" tIns="0" rIns="0" bIns="0" rtlCol="0" anchor="t">
            <a:spAutoFit/>
          </a:bodyPr>
          <a:lstStyle/>
          <a:p>
            <a:pPr marL="0" lvl="1" indent="0" algn="l">
              <a:lnSpc>
                <a:spcPts val="2999"/>
              </a:lnSpc>
              <a:spcBef>
                <a:spcPct val="0"/>
              </a:spcBef>
            </a:pPr>
            <a:r>
              <a:rPr lang="en-US" sz="2499" b="1">
                <a:solidFill>
                  <a:srgbClr val="FFFFFF"/>
                </a:solidFill>
                <a:latin typeface="Verdana"/>
                <a:ea typeface="Verdana"/>
                <a:cs typeface="Verdana"/>
                <a:sym typeface="Verdana"/>
              </a:rPr>
              <a:t>PHONE</a:t>
            </a:r>
          </a:p>
        </p:txBody>
      </p:sp>
      <p:sp>
        <p:nvSpPr>
          <p:cNvPr id="20" name="TextBox 20"/>
          <p:cNvSpPr txBox="1"/>
          <p:nvPr/>
        </p:nvSpPr>
        <p:spPr>
          <a:xfrm>
            <a:off x="8086962" y="6969012"/>
            <a:ext cx="1954941" cy="361950"/>
          </a:xfrm>
          <a:prstGeom prst="rect">
            <a:avLst/>
          </a:prstGeom>
        </p:spPr>
        <p:txBody>
          <a:bodyPr lIns="0" tIns="0" rIns="0" bIns="0" rtlCol="0" anchor="t">
            <a:spAutoFit/>
          </a:bodyPr>
          <a:lstStyle/>
          <a:p>
            <a:pPr algn="l">
              <a:lnSpc>
                <a:spcPts val="2999"/>
              </a:lnSpc>
            </a:pPr>
            <a:r>
              <a:rPr lang="en-US" sz="2499" b="1">
                <a:solidFill>
                  <a:srgbClr val="FFFFFF"/>
                </a:solidFill>
                <a:latin typeface="Verdana"/>
                <a:ea typeface="Verdana"/>
                <a:cs typeface="Verdana"/>
                <a:sym typeface="Verdana"/>
              </a:rPr>
              <a:t>EMAIL </a:t>
            </a:r>
          </a:p>
        </p:txBody>
      </p:sp>
      <p:sp>
        <p:nvSpPr>
          <p:cNvPr id="21" name="TextBox 21"/>
          <p:cNvSpPr txBox="1"/>
          <p:nvPr/>
        </p:nvSpPr>
        <p:spPr>
          <a:xfrm>
            <a:off x="11369903" y="7010287"/>
            <a:ext cx="6223774" cy="320675"/>
          </a:xfrm>
          <a:prstGeom prst="rect">
            <a:avLst/>
          </a:prstGeom>
        </p:spPr>
        <p:txBody>
          <a:bodyPr lIns="0" tIns="0" rIns="0" bIns="0" rtlCol="0" anchor="t">
            <a:spAutoFit/>
          </a:bodyPr>
          <a:lstStyle/>
          <a:p>
            <a:pPr algn="l">
              <a:lnSpc>
                <a:spcPts val="2499"/>
              </a:lnSpc>
            </a:pPr>
            <a:r>
              <a:rPr lang="en-US" sz="2499">
                <a:solidFill>
                  <a:srgbClr val="F6F6F6"/>
                </a:solidFill>
                <a:latin typeface="Verdana"/>
                <a:ea typeface="Verdana"/>
                <a:cs typeface="Verdana"/>
                <a:sym typeface="Verdana"/>
              </a:rPr>
              <a:t>INFO@RECOVERYCYMRU.ORG.UK</a:t>
            </a:r>
          </a:p>
        </p:txBody>
      </p:sp>
      <p:sp>
        <p:nvSpPr>
          <p:cNvPr id="22" name="TextBox 22"/>
          <p:cNvSpPr txBox="1"/>
          <p:nvPr/>
        </p:nvSpPr>
        <p:spPr>
          <a:xfrm>
            <a:off x="7564276" y="1739929"/>
            <a:ext cx="9298020" cy="1989959"/>
          </a:xfrm>
          <a:prstGeom prst="rect">
            <a:avLst/>
          </a:prstGeom>
        </p:spPr>
        <p:txBody>
          <a:bodyPr lIns="0" tIns="0" rIns="0" bIns="0" rtlCol="0" anchor="t">
            <a:spAutoFit/>
          </a:bodyPr>
          <a:lstStyle/>
          <a:p>
            <a:pPr marL="0" lvl="0" indent="0" algn="l">
              <a:lnSpc>
                <a:spcPts val="13569"/>
              </a:lnSpc>
            </a:pPr>
            <a:r>
              <a:rPr lang="en-US" sz="12336" b="1" spc="-407">
                <a:solidFill>
                  <a:srgbClr val="F6F6F6"/>
                </a:solidFill>
                <a:latin typeface="ITC Avant Garde Gothic Bold"/>
                <a:ea typeface="ITC Avant Garde Gothic Bold"/>
                <a:cs typeface="ITC Avant Garde Gothic Bold"/>
                <a:sym typeface="ITC Avant Garde Gothic Bold"/>
              </a:rPr>
              <a:t>Ready</a:t>
            </a:r>
          </a:p>
        </p:txBody>
      </p:sp>
      <p:sp>
        <p:nvSpPr>
          <p:cNvPr id="23" name="TextBox 23"/>
          <p:cNvSpPr txBox="1"/>
          <p:nvPr/>
        </p:nvSpPr>
        <p:spPr>
          <a:xfrm>
            <a:off x="7564276" y="3461150"/>
            <a:ext cx="10723724" cy="1989959"/>
          </a:xfrm>
          <a:prstGeom prst="rect">
            <a:avLst/>
          </a:prstGeom>
        </p:spPr>
        <p:txBody>
          <a:bodyPr lIns="0" tIns="0" rIns="0" bIns="0" rtlCol="0" anchor="t">
            <a:spAutoFit/>
          </a:bodyPr>
          <a:lstStyle/>
          <a:p>
            <a:pPr marL="0" lvl="0" indent="0" algn="l">
              <a:lnSpc>
                <a:spcPts val="13569"/>
              </a:lnSpc>
            </a:pPr>
            <a:r>
              <a:rPr lang="en-US" sz="12336" b="1" spc="-407">
                <a:solidFill>
                  <a:srgbClr val="BBA9C6"/>
                </a:solidFill>
                <a:latin typeface="ITC Avant Garde Gothic Bold"/>
                <a:ea typeface="ITC Avant Garde Gothic Bold"/>
                <a:cs typeface="ITC Avant Garde Gothic Bold"/>
                <a:sym typeface="ITC Avant Garde Gothic Bold"/>
              </a:rPr>
              <a:t>to explore?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rot="-5400000">
            <a:off x="8784452" y="8274361"/>
            <a:ext cx="2007771" cy="1003886"/>
          </a:xfrm>
          <a:custGeom>
            <a:avLst/>
            <a:gdLst/>
            <a:ahLst/>
            <a:cxnLst/>
            <a:rect l="l" t="t" r="r" b="b"/>
            <a:pathLst>
              <a:path w="2007771" h="1003886">
                <a:moveTo>
                  <a:pt x="0" y="0"/>
                </a:moveTo>
                <a:lnTo>
                  <a:pt x="2007771" y="0"/>
                </a:lnTo>
                <a:lnTo>
                  <a:pt x="2007771" y="1003885"/>
                </a:lnTo>
                <a:lnTo>
                  <a:pt x="0" y="100388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3371582" y="4904482"/>
            <a:ext cx="3552439" cy="4875707"/>
            <a:chOff x="0" y="0"/>
            <a:chExt cx="4736586" cy="6500943"/>
          </a:xfrm>
        </p:grpSpPr>
        <p:pic>
          <p:nvPicPr>
            <p:cNvPr id="4" name="Picture 4"/>
            <p:cNvPicPr>
              <a:picLocks noChangeAspect="1"/>
            </p:cNvPicPr>
            <p:nvPr/>
          </p:nvPicPr>
          <p:blipFill>
            <a:blip r:embed="rId4"/>
            <a:srcRect l="7174" r="51841"/>
            <a:stretch>
              <a:fillRect/>
            </a:stretch>
          </p:blipFill>
          <p:spPr>
            <a:xfrm>
              <a:off x="0" y="0"/>
              <a:ext cx="4736586" cy="6500943"/>
            </a:xfrm>
            <a:prstGeom prst="rect">
              <a:avLst/>
            </a:prstGeom>
          </p:spPr>
        </p:pic>
      </p:grpSp>
      <p:sp>
        <p:nvSpPr>
          <p:cNvPr id="5" name="Freeform 5"/>
          <p:cNvSpPr/>
          <p:nvPr/>
        </p:nvSpPr>
        <p:spPr>
          <a:xfrm rot="-10800000">
            <a:off x="6924021" y="4904482"/>
            <a:ext cx="1418191" cy="1418191"/>
          </a:xfrm>
          <a:custGeom>
            <a:avLst/>
            <a:gdLst/>
            <a:ahLst/>
            <a:cxnLst/>
            <a:rect l="l" t="t" r="r" b="b"/>
            <a:pathLst>
              <a:path w="1418191" h="1418191">
                <a:moveTo>
                  <a:pt x="0" y="0"/>
                </a:moveTo>
                <a:lnTo>
                  <a:pt x="1418191" y="0"/>
                </a:lnTo>
                <a:lnTo>
                  <a:pt x="1418191" y="1418190"/>
                </a:lnTo>
                <a:lnTo>
                  <a:pt x="0" y="1418190"/>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sp>
        <p:nvSpPr>
          <p:cNvPr id="6" name="Freeform 6"/>
          <p:cNvSpPr/>
          <p:nvPr/>
        </p:nvSpPr>
        <p:spPr>
          <a:xfrm rot="-5400000">
            <a:off x="6914796" y="6331898"/>
            <a:ext cx="1449746" cy="1431294"/>
          </a:xfrm>
          <a:custGeom>
            <a:avLst/>
            <a:gdLst/>
            <a:ahLst/>
            <a:cxnLst/>
            <a:rect l="l" t="t" r="r" b="b"/>
            <a:pathLst>
              <a:path w="1449746" h="1431294">
                <a:moveTo>
                  <a:pt x="0" y="0"/>
                </a:moveTo>
                <a:lnTo>
                  <a:pt x="1449745" y="0"/>
                </a:lnTo>
                <a:lnTo>
                  <a:pt x="1449745" y="1431294"/>
                </a:lnTo>
                <a:lnTo>
                  <a:pt x="0" y="143129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grpSp>
        <p:nvGrpSpPr>
          <p:cNvPr id="7" name="Group 7"/>
          <p:cNvGrpSpPr/>
          <p:nvPr/>
        </p:nvGrpSpPr>
        <p:grpSpPr>
          <a:xfrm>
            <a:off x="6924021" y="7772418"/>
            <a:ext cx="2362374" cy="2007771"/>
            <a:chOff x="0" y="0"/>
            <a:chExt cx="3149832" cy="2677028"/>
          </a:xfrm>
        </p:grpSpPr>
        <p:pic>
          <p:nvPicPr>
            <p:cNvPr id="8" name="Picture 8"/>
            <p:cNvPicPr>
              <a:picLocks noChangeAspect="1"/>
            </p:cNvPicPr>
            <p:nvPr/>
          </p:nvPicPr>
          <p:blipFill>
            <a:blip r:embed="rId9"/>
            <a:srcRect t="5425" b="5425"/>
            <a:stretch>
              <a:fillRect/>
            </a:stretch>
          </p:blipFill>
          <p:spPr>
            <a:xfrm>
              <a:off x="0" y="0"/>
              <a:ext cx="3149832" cy="2677028"/>
            </a:xfrm>
            <a:prstGeom prst="rect">
              <a:avLst/>
            </a:prstGeom>
          </p:spPr>
        </p:pic>
      </p:grpSp>
      <p:grpSp>
        <p:nvGrpSpPr>
          <p:cNvPr id="9" name="Group 9"/>
          <p:cNvGrpSpPr/>
          <p:nvPr/>
        </p:nvGrpSpPr>
        <p:grpSpPr>
          <a:xfrm>
            <a:off x="11739487" y="506811"/>
            <a:ext cx="6067544" cy="1860777"/>
            <a:chOff x="0" y="0"/>
            <a:chExt cx="638980" cy="195961"/>
          </a:xfrm>
        </p:grpSpPr>
        <p:sp>
          <p:nvSpPr>
            <p:cNvPr id="10" name="Freeform 10"/>
            <p:cNvSpPr/>
            <p:nvPr/>
          </p:nvSpPr>
          <p:spPr>
            <a:xfrm>
              <a:off x="0" y="0"/>
              <a:ext cx="638980" cy="195961"/>
            </a:xfrm>
            <a:custGeom>
              <a:avLst/>
              <a:gdLst/>
              <a:ahLst/>
              <a:cxnLst/>
              <a:rect l="l" t="t" r="r" b="b"/>
              <a:pathLst>
                <a:path w="638980" h="195961">
                  <a:moveTo>
                    <a:pt x="0" y="0"/>
                  </a:moveTo>
                  <a:lnTo>
                    <a:pt x="638980" y="0"/>
                  </a:lnTo>
                  <a:lnTo>
                    <a:pt x="638980" y="195961"/>
                  </a:lnTo>
                  <a:lnTo>
                    <a:pt x="0" y="195961"/>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1" name="TextBox 11"/>
            <p:cNvSpPr txBox="1"/>
            <p:nvPr/>
          </p:nvSpPr>
          <p:spPr>
            <a:xfrm>
              <a:off x="0" y="9525"/>
              <a:ext cx="638980" cy="186436"/>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2" name="Group 12"/>
          <p:cNvGrpSpPr/>
          <p:nvPr/>
        </p:nvGrpSpPr>
        <p:grpSpPr>
          <a:xfrm>
            <a:off x="11739487" y="2348835"/>
            <a:ext cx="6067544" cy="1334749"/>
            <a:chOff x="0" y="0"/>
            <a:chExt cx="638980" cy="140564"/>
          </a:xfrm>
        </p:grpSpPr>
        <p:sp>
          <p:nvSpPr>
            <p:cNvPr id="13" name="Freeform 13"/>
            <p:cNvSpPr/>
            <p:nvPr/>
          </p:nvSpPr>
          <p:spPr>
            <a:xfrm>
              <a:off x="0" y="0"/>
              <a:ext cx="638980" cy="140564"/>
            </a:xfrm>
            <a:custGeom>
              <a:avLst/>
              <a:gdLst/>
              <a:ahLst/>
              <a:cxnLst/>
              <a:rect l="l" t="t" r="r" b="b"/>
              <a:pathLst>
                <a:path w="638980" h="140564">
                  <a:moveTo>
                    <a:pt x="0" y="0"/>
                  </a:moveTo>
                  <a:lnTo>
                    <a:pt x="638980" y="0"/>
                  </a:lnTo>
                  <a:lnTo>
                    <a:pt x="63898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4" name="TextBox 14"/>
            <p:cNvSpPr txBox="1"/>
            <p:nvPr/>
          </p:nvSpPr>
          <p:spPr>
            <a:xfrm>
              <a:off x="0" y="9525"/>
              <a:ext cx="63898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5" name="Group 15"/>
          <p:cNvGrpSpPr/>
          <p:nvPr/>
        </p:nvGrpSpPr>
        <p:grpSpPr>
          <a:xfrm>
            <a:off x="11739487" y="3664831"/>
            <a:ext cx="6067544" cy="1334749"/>
            <a:chOff x="0" y="0"/>
            <a:chExt cx="638980" cy="140564"/>
          </a:xfrm>
        </p:grpSpPr>
        <p:sp>
          <p:nvSpPr>
            <p:cNvPr id="16" name="Freeform 16"/>
            <p:cNvSpPr/>
            <p:nvPr/>
          </p:nvSpPr>
          <p:spPr>
            <a:xfrm>
              <a:off x="0" y="0"/>
              <a:ext cx="638980" cy="140564"/>
            </a:xfrm>
            <a:custGeom>
              <a:avLst/>
              <a:gdLst/>
              <a:ahLst/>
              <a:cxnLst/>
              <a:rect l="l" t="t" r="r" b="b"/>
              <a:pathLst>
                <a:path w="638980" h="140564">
                  <a:moveTo>
                    <a:pt x="0" y="0"/>
                  </a:moveTo>
                  <a:lnTo>
                    <a:pt x="638980" y="0"/>
                  </a:lnTo>
                  <a:lnTo>
                    <a:pt x="63898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7" name="TextBox 17"/>
            <p:cNvSpPr txBox="1"/>
            <p:nvPr/>
          </p:nvSpPr>
          <p:spPr>
            <a:xfrm>
              <a:off x="0" y="9525"/>
              <a:ext cx="63898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8" name="Group 18"/>
          <p:cNvGrpSpPr/>
          <p:nvPr/>
        </p:nvGrpSpPr>
        <p:grpSpPr>
          <a:xfrm>
            <a:off x="11739487" y="4980826"/>
            <a:ext cx="6067544" cy="1334749"/>
            <a:chOff x="0" y="0"/>
            <a:chExt cx="638980" cy="140564"/>
          </a:xfrm>
        </p:grpSpPr>
        <p:sp>
          <p:nvSpPr>
            <p:cNvPr id="19" name="Freeform 19"/>
            <p:cNvSpPr/>
            <p:nvPr/>
          </p:nvSpPr>
          <p:spPr>
            <a:xfrm>
              <a:off x="0" y="0"/>
              <a:ext cx="638980" cy="140564"/>
            </a:xfrm>
            <a:custGeom>
              <a:avLst/>
              <a:gdLst/>
              <a:ahLst/>
              <a:cxnLst/>
              <a:rect l="l" t="t" r="r" b="b"/>
              <a:pathLst>
                <a:path w="638980" h="140564">
                  <a:moveTo>
                    <a:pt x="0" y="0"/>
                  </a:moveTo>
                  <a:lnTo>
                    <a:pt x="638980" y="0"/>
                  </a:lnTo>
                  <a:lnTo>
                    <a:pt x="63898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0" name="TextBox 20"/>
            <p:cNvSpPr txBox="1"/>
            <p:nvPr/>
          </p:nvSpPr>
          <p:spPr>
            <a:xfrm>
              <a:off x="0" y="9525"/>
              <a:ext cx="63898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21" name="Group 21"/>
          <p:cNvGrpSpPr/>
          <p:nvPr/>
        </p:nvGrpSpPr>
        <p:grpSpPr>
          <a:xfrm>
            <a:off x="11739487" y="6303073"/>
            <a:ext cx="6067544" cy="1328498"/>
            <a:chOff x="0" y="0"/>
            <a:chExt cx="638980" cy="139906"/>
          </a:xfrm>
        </p:grpSpPr>
        <p:sp>
          <p:nvSpPr>
            <p:cNvPr id="22" name="Freeform 22"/>
            <p:cNvSpPr/>
            <p:nvPr/>
          </p:nvSpPr>
          <p:spPr>
            <a:xfrm>
              <a:off x="0" y="0"/>
              <a:ext cx="638980" cy="139906"/>
            </a:xfrm>
            <a:custGeom>
              <a:avLst/>
              <a:gdLst/>
              <a:ahLst/>
              <a:cxnLst/>
              <a:rect l="l" t="t" r="r" b="b"/>
              <a:pathLst>
                <a:path w="638980" h="139906">
                  <a:moveTo>
                    <a:pt x="0" y="0"/>
                  </a:moveTo>
                  <a:lnTo>
                    <a:pt x="638980" y="0"/>
                  </a:lnTo>
                  <a:lnTo>
                    <a:pt x="638980" y="139906"/>
                  </a:lnTo>
                  <a:lnTo>
                    <a:pt x="0" y="139906"/>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3" name="TextBox 23"/>
            <p:cNvSpPr txBox="1"/>
            <p:nvPr/>
          </p:nvSpPr>
          <p:spPr>
            <a:xfrm>
              <a:off x="0" y="9525"/>
              <a:ext cx="638980" cy="130381"/>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24" name="Group 24"/>
          <p:cNvGrpSpPr/>
          <p:nvPr/>
        </p:nvGrpSpPr>
        <p:grpSpPr>
          <a:xfrm>
            <a:off x="10420514" y="6303073"/>
            <a:ext cx="1328498" cy="1328498"/>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6" name="TextBox 26"/>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5</a:t>
              </a:r>
            </a:p>
          </p:txBody>
        </p:sp>
      </p:grpSp>
      <p:grpSp>
        <p:nvGrpSpPr>
          <p:cNvPr id="27" name="Group 27"/>
          <p:cNvGrpSpPr/>
          <p:nvPr/>
        </p:nvGrpSpPr>
        <p:grpSpPr>
          <a:xfrm>
            <a:off x="10420514" y="4987077"/>
            <a:ext cx="1328498" cy="1328498"/>
            <a:chOff x="0" y="0"/>
            <a:chExt cx="812800" cy="812800"/>
          </a:xfrm>
        </p:grpSpPr>
        <p:sp>
          <p:nvSpPr>
            <p:cNvPr id="28" name="Freeform 2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9" name="TextBox 29"/>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4</a:t>
              </a:r>
            </a:p>
          </p:txBody>
        </p:sp>
      </p:grpSp>
      <p:grpSp>
        <p:nvGrpSpPr>
          <p:cNvPr id="30" name="Group 30"/>
          <p:cNvGrpSpPr/>
          <p:nvPr/>
        </p:nvGrpSpPr>
        <p:grpSpPr>
          <a:xfrm>
            <a:off x="10420514" y="3671082"/>
            <a:ext cx="1328498" cy="1328498"/>
            <a:chOff x="0" y="0"/>
            <a:chExt cx="812800" cy="812800"/>
          </a:xfrm>
        </p:grpSpPr>
        <p:sp>
          <p:nvSpPr>
            <p:cNvPr id="31" name="Freeform 3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32" name="TextBox 32"/>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3</a:t>
              </a:r>
            </a:p>
          </p:txBody>
        </p:sp>
      </p:grpSp>
      <p:grpSp>
        <p:nvGrpSpPr>
          <p:cNvPr id="33" name="Group 33"/>
          <p:cNvGrpSpPr/>
          <p:nvPr/>
        </p:nvGrpSpPr>
        <p:grpSpPr>
          <a:xfrm>
            <a:off x="10420514" y="2355086"/>
            <a:ext cx="1328498" cy="1328498"/>
            <a:chOff x="0" y="0"/>
            <a:chExt cx="812800" cy="812800"/>
          </a:xfrm>
        </p:grpSpPr>
        <p:sp>
          <p:nvSpPr>
            <p:cNvPr id="34" name="Freeform 3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35" name="TextBox 35"/>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2</a:t>
              </a:r>
            </a:p>
          </p:txBody>
        </p:sp>
      </p:grpSp>
      <p:grpSp>
        <p:nvGrpSpPr>
          <p:cNvPr id="36" name="Group 36"/>
          <p:cNvGrpSpPr/>
          <p:nvPr/>
        </p:nvGrpSpPr>
        <p:grpSpPr>
          <a:xfrm>
            <a:off x="10420514" y="506811"/>
            <a:ext cx="1328498" cy="1860777"/>
            <a:chOff x="0" y="0"/>
            <a:chExt cx="812800" cy="1138459"/>
          </a:xfrm>
        </p:grpSpPr>
        <p:sp>
          <p:nvSpPr>
            <p:cNvPr id="37" name="Freeform 37"/>
            <p:cNvSpPr/>
            <p:nvPr/>
          </p:nvSpPr>
          <p:spPr>
            <a:xfrm>
              <a:off x="0" y="0"/>
              <a:ext cx="812800" cy="1138459"/>
            </a:xfrm>
            <a:custGeom>
              <a:avLst/>
              <a:gdLst/>
              <a:ahLst/>
              <a:cxnLst/>
              <a:rect l="l" t="t" r="r" b="b"/>
              <a:pathLst>
                <a:path w="812800" h="1138459">
                  <a:moveTo>
                    <a:pt x="0" y="0"/>
                  </a:moveTo>
                  <a:lnTo>
                    <a:pt x="812800" y="0"/>
                  </a:lnTo>
                  <a:lnTo>
                    <a:pt x="812800" y="1138459"/>
                  </a:lnTo>
                  <a:lnTo>
                    <a:pt x="0" y="1138459"/>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38" name="TextBox 38"/>
            <p:cNvSpPr txBox="1"/>
            <p:nvPr/>
          </p:nvSpPr>
          <p:spPr>
            <a:xfrm>
              <a:off x="0" y="9525"/>
              <a:ext cx="812800" cy="1128934"/>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1</a:t>
              </a:r>
            </a:p>
          </p:txBody>
        </p:sp>
      </p:grpSp>
      <p:sp>
        <p:nvSpPr>
          <p:cNvPr id="39" name="Freeform 39"/>
          <p:cNvSpPr/>
          <p:nvPr/>
        </p:nvSpPr>
        <p:spPr>
          <a:xfrm>
            <a:off x="1028700" y="506811"/>
            <a:ext cx="1698184" cy="865195"/>
          </a:xfrm>
          <a:custGeom>
            <a:avLst/>
            <a:gdLst/>
            <a:ahLst/>
            <a:cxnLst/>
            <a:rect l="l" t="t" r="r" b="b"/>
            <a:pathLst>
              <a:path w="1698184" h="865195">
                <a:moveTo>
                  <a:pt x="0" y="0"/>
                </a:moveTo>
                <a:lnTo>
                  <a:pt x="1698184" y="0"/>
                </a:lnTo>
                <a:lnTo>
                  <a:pt x="1698184" y="865195"/>
                </a:lnTo>
                <a:lnTo>
                  <a:pt x="0" y="865195"/>
                </a:lnTo>
                <a:lnTo>
                  <a:pt x="0" y="0"/>
                </a:lnTo>
                <a:close/>
              </a:path>
            </a:pathLst>
          </a:custGeom>
          <a:blipFill>
            <a:blip r:embed="rId10"/>
            <a:stretch>
              <a:fillRect/>
            </a:stretch>
          </a:blipFill>
        </p:spPr>
        <p:txBody>
          <a:bodyPr/>
          <a:lstStyle/>
          <a:p>
            <a:endParaRPr lang="en-GB"/>
          </a:p>
        </p:txBody>
      </p:sp>
      <p:sp>
        <p:nvSpPr>
          <p:cNvPr id="40" name="TextBox 40"/>
          <p:cNvSpPr txBox="1"/>
          <p:nvPr/>
        </p:nvSpPr>
        <p:spPr>
          <a:xfrm>
            <a:off x="12207673" y="2493104"/>
            <a:ext cx="5051627" cy="733425"/>
          </a:xfrm>
          <a:prstGeom prst="rect">
            <a:avLst/>
          </a:prstGeom>
        </p:spPr>
        <p:txBody>
          <a:bodyPr lIns="0" tIns="0" rIns="0" bIns="0" rtlCol="0" anchor="t">
            <a:spAutoFit/>
          </a:bodyPr>
          <a:lstStyle/>
          <a:p>
            <a:pPr marL="0" lvl="0" indent="0" algn="l">
              <a:lnSpc>
                <a:spcPts val="2999"/>
              </a:lnSpc>
              <a:spcBef>
                <a:spcPct val="0"/>
              </a:spcBef>
            </a:pPr>
            <a:endParaRPr lang="en-US" sz="2499" dirty="0">
              <a:solidFill>
                <a:srgbClr val="010101"/>
              </a:solidFill>
              <a:latin typeface="Verdana"/>
              <a:ea typeface="Verdana"/>
              <a:cs typeface="Verdana"/>
              <a:sym typeface="Verdana"/>
            </a:endParaRPr>
          </a:p>
          <a:p>
            <a:pPr marL="0" lvl="0" indent="0" algn="l">
              <a:lnSpc>
                <a:spcPts val="2999"/>
              </a:lnSpc>
              <a:spcBef>
                <a:spcPct val="0"/>
              </a:spcBef>
            </a:pPr>
            <a:r>
              <a:rPr lang="en-US" sz="2499" dirty="0">
                <a:solidFill>
                  <a:srgbClr val="010101"/>
                </a:solidFill>
                <a:latin typeface="Verdana"/>
                <a:ea typeface="Verdana"/>
                <a:cs typeface="Verdana"/>
                <a:sym typeface="Verdana"/>
              </a:rPr>
              <a:t>P</a:t>
            </a:r>
            <a:r>
              <a:rPr lang="en-US" sz="2499" u="none" strike="noStrike" dirty="0">
                <a:solidFill>
                  <a:srgbClr val="010101"/>
                </a:solidFill>
                <a:latin typeface="Verdana"/>
                <a:ea typeface="Verdana"/>
                <a:cs typeface="Verdana"/>
                <a:sym typeface="Verdana"/>
              </a:rPr>
              <a:t>RACTICAL AND APPLICABLE</a:t>
            </a:r>
          </a:p>
        </p:txBody>
      </p:sp>
      <p:sp>
        <p:nvSpPr>
          <p:cNvPr id="41" name="TextBox 41"/>
          <p:cNvSpPr txBox="1"/>
          <p:nvPr/>
        </p:nvSpPr>
        <p:spPr>
          <a:xfrm>
            <a:off x="12247445" y="1075250"/>
            <a:ext cx="5051627" cy="733425"/>
          </a:xfrm>
          <a:prstGeom prst="rect">
            <a:avLst/>
          </a:prstGeom>
        </p:spPr>
        <p:txBody>
          <a:bodyPr lIns="0" tIns="0" rIns="0" bIns="0" rtlCol="0" anchor="t">
            <a:spAutoFit/>
          </a:bodyPr>
          <a:lstStyle/>
          <a:p>
            <a:pPr marL="0" lvl="0" indent="0" algn="l">
              <a:lnSpc>
                <a:spcPts val="2999"/>
              </a:lnSpc>
            </a:pPr>
            <a:r>
              <a:rPr lang="en-US" sz="2499">
                <a:solidFill>
                  <a:srgbClr val="010101"/>
                </a:solidFill>
                <a:latin typeface="Verdana"/>
                <a:ea typeface="Verdana"/>
                <a:cs typeface="Verdana"/>
                <a:sym typeface="Verdana"/>
              </a:rPr>
              <a:t>GROUNDED IN LIVED EXPERIENCE</a:t>
            </a:r>
          </a:p>
        </p:txBody>
      </p:sp>
      <p:sp>
        <p:nvSpPr>
          <p:cNvPr id="42" name="TextBox 42"/>
          <p:cNvSpPr txBox="1"/>
          <p:nvPr/>
        </p:nvSpPr>
        <p:spPr>
          <a:xfrm>
            <a:off x="12207673" y="3970255"/>
            <a:ext cx="5051627" cy="733425"/>
          </a:xfrm>
          <a:prstGeom prst="rect">
            <a:avLst/>
          </a:prstGeom>
        </p:spPr>
        <p:txBody>
          <a:bodyPr lIns="0" tIns="0" rIns="0" bIns="0" rtlCol="0" anchor="t">
            <a:spAutoFit/>
          </a:bodyPr>
          <a:lstStyle/>
          <a:p>
            <a:pPr marL="0" lvl="0" indent="0" algn="l">
              <a:lnSpc>
                <a:spcPts val="2999"/>
              </a:lnSpc>
              <a:spcBef>
                <a:spcPct val="0"/>
              </a:spcBef>
            </a:pPr>
            <a:r>
              <a:rPr lang="en-US" sz="2499">
                <a:solidFill>
                  <a:srgbClr val="010101"/>
                </a:solidFill>
                <a:latin typeface="Verdana"/>
                <a:ea typeface="Verdana"/>
                <a:cs typeface="Verdana"/>
                <a:sym typeface="Verdana"/>
              </a:rPr>
              <a:t>REDUCES ST</a:t>
            </a:r>
            <a:r>
              <a:rPr lang="en-US" sz="2499" u="none" strike="noStrike">
                <a:solidFill>
                  <a:srgbClr val="010101"/>
                </a:solidFill>
                <a:latin typeface="Verdana"/>
                <a:ea typeface="Verdana"/>
                <a:cs typeface="Verdana"/>
                <a:sym typeface="Verdana"/>
              </a:rPr>
              <a:t>IGMA AND BUILDS CONFIDENCE</a:t>
            </a:r>
          </a:p>
        </p:txBody>
      </p:sp>
      <p:sp>
        <p:nvSpPr>
          <p:cNvPr id="43" name="TextBox 43"/>
          <p:cNvSpPr txBox="1"/>
          <p:nvPr/>
        </p:nvSpPr>
        <p:spPr>
          <a:xfrm>
            <a:off x="12207673" y="5286251"/>
            <a:ext cx="5051627" cy="733425"/>
          </a:xfrm>
          <a:prstGeom prst="rect">
            <a:avLst/>
          </a:prstGeom>
        </p:spPr>
        <p:txBody>
          <a:bodyPr lIns="0" tIns="0" rIns="0" bIns="0" rtlCol="0" anchor="t">
            <a:spAutoFit/>
          </a:bodyPr>
          <a:lstStyle/>
          <a:p>
            <a:pPr marL="0" lvl="0" indent="0" algn="l">
              <a:lnSpc>
                <a:spcPts val="2999"/>
              </a:lnSpc>
              <a:spcBef>
                <a:spcPct val="0"/>
              </a:spcBef>
            </a:pPr>
            <a:r>
              <a:rPr lang="en-US" sz="2499">
                <a:solidFill>
                  <a:srgbClr val="010101"/>
                </a:solidFill>
                <a:latin typeface="Verdana"/>
                <a:ea typeface="Verdana"/>
                <a:cs typeface="Verdana"/>
                <a:sym typeface="Verdana"/>
              </a:rPr>
              <a:t>IMP</a:t>
            </a:r>
            <a:r>
              <a:rPr lang="en-US" sz="2499" u="none" strike="noStrike">
                <a:solidFill>
                  <a:srgbClr val="010101"/>
                </a:solidFill>
                <a:latin typeface="Verdana"/>
                <a:ea typeface="Verdana"/>
                <a:cs typeface="Verdana"/>
                <a:sym typeface="Verdana"/>
              </a:rPr>
              <a:t>ROVES CONNECTION AND ENGAGEMENT</a:t>
            </a:r>
          </a:p>
        </p:txBody>
      </p:sp>
      <p:sp>
        <p:nvSpPr>
          <p:cNvPr id="44" name="TextBox 44"/>
          <p:cNvSpPr txBox="1"/>
          <p:nvPr/>
        </p:nvSpPr>
        <p:spPr>
          <a:xfrm>
            <a:off x="12207673" y="6602246"/>
            <a:ext cx="5051627" cy="733425"/>
          </a:xfrm>
          <a:prstGeom prst="rect">
            <a:avLst/>
          </a:prstGeom>
        </p:spPr>
        <p:txBody>
          <a:bodyPr lIns="0" tIns="0" rIns="0" bIns="0" rtlCol="0" anchor="t">
            <a:spAutoFit/>
          </a:bodyPr>
          <a:lstStyle/>
          <a:p>
            <a:pPr marL="0" lvl="0" indent="0" algn="l">
              <a:lnSpc>
                <a:spcPts val="2999"/>
              </a:lnSpc>
              <a:spcBef>
                <a:spcPct val="0"/>
              </a:spcBef>
            </a:pPr>
            <a:r>
              <a:rPr lang="en-US" sz="2499">
                <a:solidFill>
                  <a:srgbClr val="010101"/>
                </a:solidFill>
                <a:latin typeface="Verdana"/>
                <a:ea typeface="Verdana"/>
                <a:cs typeface="Verdana"/>
                <a:sym typeface="Verdana"/>
              </a:rPr>
              <a:t>C</a:t>
            </a:r>
            <a:r>
              <a:rPr lang="en-US" sz="2499" u="none" strike="noStrike">
                <a:solidFill>
                  <a:srgbClr val="010101"/>
                </a:solidFill>
                <a:latin typeface="Verdana"/>
                <a:ea typeface="Verdana"/>
                <a:cs typeface="Verdana"/>
                <a:sym typeface="Verdana"/>
              </a:rPr>
              <a:t>REATES LASTING CULTURAL CHANGE</a:t>
            </a:r>
          </a:p>
        </p:txBody>
      </p:sp>
      <p:sp>
        <p:nvSpPr>
          <p:cNvPr id="45" name="TextBox 45"/>
          <p:cNvSpPr txBox="1"/>
          <p:nvPr/>
        </p:nvSpPr>
        <p:spPr>
          <a:xfrm>
            <a:off x="1028700" y="1534705"/>
            <a:ext cx="5895321" cy="1539875"/>
          </a:xfrm>
          <a:prstGeom prst="rect">
            <a:avLst/>
          </a:prstGeom>
        </p:spPr>
        <p:txBody>
          <a:bodyPr lIns="0" tIns="0" rIns="0" bIns="0" rtlCol="0" anchor="t">
            <a:spAutoFit/>
          </a:bodyPr>
          <a:lstStyle/>
          <a:p>
            <a:pPr marL="0" lvl="0" indent="0" algn="l">
              <a:lnSpc>
                <a:spcPts val="10450"/>
              </a:lnSpc>
            </a:pPr>
            <a:r>
              <a:rPr lang="en-US" sz="9500" b="1" spc="-313">
                <a:solidFill>
                  <a:srgbClr val="040405"/>
                </a:solidFill>
                <a:latin typeface="ITC Avant Garde Gothic Bold"/>
                <a:ea typeface="ITC Avant Garde Gothic Bold"/>
                <a:cs typeface="ITC Avant Garde Gothic Bold"/>
                <a:sym typeface="ITC Avant Garde Gothic Bold"/>
              </a:rPr>
              <a:t>Training</a:t>
            </a:r>
          </a:p>
        </p:txBody>
      </p:sp>
      <p:sp>
        <p:nvSpPr>
          <p:cNvPr id="46" name="TextBox 46"/>
          <p:cNvSpPr txBox="1"/>
          <p:nvPr/>
        </p:nvSpPr>
        <p:spPr>
          <a:xfrm>
            <a:off x="1028700" y="2792330"/>
            <a:ext cx="5895321" cy="1539875"/>
          </a:xfrm>
          <a:prstGeom prst="rect">
            <a:avLst/>
          </a:prstGeom>
        </p:spPr>
        <p:txBody>
          <a:bodyPr lIns="0" tIns="0" rIns="0" bIns="0" rtlCol="0" anchor="t">
            <a:spAutoFit/>
          </a:bodyPr>
          <a:lstStyle/>
          <a:p>
            <a:pPr marL="0" lvl="0" indent="0" algn="l">
              <a:lnSpc>
                <a:spcPts val="10450"/>
              </a:lnSpc>
            </a:pPr>
            <a:r>
              <a:rPr lang="en-US" sz="9500" b="1" spc="-313">
                <a:solidFill>
                  <a:srgbClr val="7F5A93"/>
                </a:solidFill>
                <a:latin typeface="ITC Avant Garde Gothic Bold"/>
                <a:ea typeface="ITC Avant Garde Gothic Bold"/>
                <a:cs typeface="ITC Avant Garde Gothic Bold"/>
                <a:sym typeface="ITC Avant Garde Gothic Bold"/>
              </a:rPr>
              <a:t>Benefits</a:t>
            </a:r>
          </a:p>
        </p:txBody>
      </p:sp>
      <p:sp>
        <p:nvSpPr>
          <p:cNvPr id="47" name="Freeform 47"/>
          <p:cNvSpPr/>
          <p:nvPr/>
        </p:nvSpPr>
        <p:spPr>
          <a:xfrm rot="292975">
            <a:off x="4859671" y="-1719242"/>
            <a:ext cx="7246715" cy="3623357"/>
          </a:xfrm>
          <a:custGeom>
            <a:avLst/>
            <a:gdLst/>
            <a:ahLst/>
            <a:cxnLst/>
            <a:rect l="l" t="t" r="r" b="b"/>
            <a:pathLst>
              <a:path w="7246715" h="3623357">
                <a:moveTo>
                  <a:pt x="0" y="0"/>
                </a:moveTo>
                <a:lnTo>
                  <a:pt x="7246715" y="0"/>
                </a:lnTo>
                <a:lnTo>
                  <a:pt x="7246715" y="3623357"/>
                </a:lnTo>
                <a:lnTo>
                  <a:pt x="0" y="36233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43301" y="3092995"/>
            <a:ext cx="5519772" cy="954578"/>
            <a:chOff x="0" y="0"/>
            <a:chExt cx="812800" cy="140564"/>
          </a:xfrm>
        </p:grpSpPr>
        <p:sp>
          <p:nvSpPr>
            <p:cNvPr id="3" name="Freeform 3"/>
            <p:cNvSpPr/>
            <p:nvPr/>
          </p:nvSpPr>
          <p:spPr>
            <a:xfrm>
              <a:off x="0" y="0"/>
              <a:ext cx="812800" cy="140564"/>
            </a:xfrm>
            <a:custGeom>
              <a:avLst/>
              <a:gdLst/>
              <a:ahLst/>
              <a:cxnLst/>
              <a:rect l="l" t="t" r="r" b="b"/>
              <a:pathLst>
                <a:path w="812800" h="140564">
                  <a:moveTo>
                    <a:pt x="0" y="0"/>
                  </a:moveTo>
                  <a:lnTo>
                    <a:pt x="812800" y="0"/>
                  </a:lnTo>
                  <a:lnTo>
                    <a:pt x="81280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4" name="TextBox 4"/>
            <p:cNvSpPr txBox="1"/>
            <p:nvPr/>
          </p:nvSpPr>
          <p:spPr>
            <a:xfrm>
              <a:off x="0" y="9525"/>
              <a:ext cx="81280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5" name="Group 5"/>
          <p:cNvGrpSpPr/>
          <p:nvPr/>
        </p:nvGrpSpPr>
        <p:grpSpPr>
          <a:xfrm>
            <a:off x="10943301" y="4034161"/>
            <a:ext cx="5519772" cy="954578"/>
            <a:chOff x="0" y="0"/>
            <a:chExt cx="812800" cy="140564"/>
          </a:xfrm>
        </p:grpSpPr>
        <p:sp>
          <p:nvSpPr>
            <p:cNvPr id="6" name="Freeform 6"/>
            <p:cNvSpPr/>
            <p:nvPr/>
          </p:nvSpPr>
          <p:spPr>
            <a:xfrm>
              <a:off x="0" y="0"/>
              <a:ext cx="812800" cy="140564"/>
            </a:xfrm>
            <a:custGeom>
              <a:avLst/>
              <a:gdLst/>
              <a:ahLst/>
              <a:cxnLst/>
              <a:rect l="l" t="t" r="r" b="b"/>
              <a:pathLst>
                <a:path w="812800" h="140564">
                  <a:moveTo>
                    <a:pt x="0" y="0"/>
                  </a:moveTo>
                  <a:lnTo>
                    <a:pt x="812800" y="0"/>
                  </a:lnTo>
                  <a:lnTo>
                    <a:pt x="81280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7" name="TextBox 7"/>
            <p:cNvSpPr txBox="1"/>
            <p:nvPr/>
          </p:nvSpPr>
          <p:spPr>
            <a:xfrm>
              <a:off x="0" y="9525"/>
              <a:ext cx="81280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8" name="Group 8"/>
          <p:cNvGrpSpPr/>
          <p:nvPr/>
        </p:nvGrpSpPr>
        <p:grpSpPr>
          <a:xfrm>
            <a:off x="10943301" y="4975327"/>
            <a:ext cx="5519772" cy="954578"/>
            <a:chOff x="0" y="0"/>
            <a:chExt cx="812800" cy="140564"/>
          </a:xfrm>
        </p:grpSpPr>
        <p:sp>
          <p:nvSpPr>
            <p:cNvPr id="9" name="Freeform 9"/>
            <p:cNvSpPr/>
            <p:nvPr/>
          </p:nvSpPr>
          <p:spPr>
            <a:xfrm>
              <a:off x="0" y="0"/>
              <a:ext cx="812800" cy="140564"/>
            </a:xfrm>
            <a:custGeom>
              <a:avLst/>
              <a:gdLst/>
              <a:ahLst/>
              <a:cxnLst/>
              <a:rect l="l" t="t" r="r" b="b"/>
              <a:pathLst>
                <a:path w="812800" h="140564">
                  <a:moveTo>
                    <a:pt x="0" y="0"/>
                  </a:moveTo>
                  <a:lnTo>
                    <a:pt x="812800" y="0"/>
                  </a:lnTo>
                  <a:lnTo>
                    <a:pt x="81280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0" name="TextBox 10"/>
            <p:cNvSpPr txBox="1"/>
            <p:nvPr/>
          </p:nvSpPr>
          <p:spPr>
            <a:xfrm>
              <a:off x="0" y="9525"/>
              <a:ext cx="81280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1" name="Group 11"/>
          <p:cNvGrpSpPr/>
          <p:nvPr/>
        </p:nvGrpSpPr>
        <p:grpSpPr>
          <a:xfrm>
            <a:off x="10943301" y="5916493"/>
            <a:ext cx="5519772" cy="954578"/>
            <a:chOff x="0" y="0"/>
            <a:chExt cx="812800" cy="140564"/>
          </a:xfrm>
        </p:grpSpPr>
        <p:sp>
          <p:nvSpPr>
            <p:cNvPr id="12" name="Freeform 12"/>
            <p:cNvSpPr/>
            <p:nvPr/>
          </p:nvSpPr>
          <p:spPr>
            <a:xfrm>
              <a:off x="0" y="0"/>
              <a:ext cx="812800" cy="140564"/>
            </a:xfrm>
            <a:custGeom>
              <a:avLst/>
              <a:gdLst/>
              <a:ahLst/>
              <a:cxnLst/>
              <a:rect l="l" t="t" r="r" b="b"/>
              <a:pathLst>
                <a:path w="812800" h="140564">
                  <a:moveTo>
                    <a:pt x="0" y="0"/>
                  </a:moveTo>
                  <a:lnTo>
                    <a:pt x="812800" y="0"/>
                  </a:lnTo>
                  <a:lnTo>
                    <a:pt x="81280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3" name="TextBox 13"/>
            <p:cNvSpPr txBox="1"/>
            <p:nvPr/>
          </p:nvSpPr>
          <p:spPr>
            <a:xfrm>
              <a:off x="0" y="9525"/>
              <a:ext cx="81280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4" name="Group 14"/>
          <p:cNvGrpSpPr/>
          <p:nvPr/>
        </p:nvGrpSpPr>
        <p:grpSpPr>
          <a:xfrm>
            <a:off x="10943301" y="6857659"/>
            <a:ext cx="5519772" cy="954578"/>
            <a:chOff x="0" y="0"/>
            <a:chExt cx="812800" cy="140564"/>
          </a:xfrm>
        </p:grpSpPr>
        <p:sp>
          <p:nvSpPr>
            <p:cNvPr id="15" name="Freeform 15"/>
            <p:cNvSpPr/>
            <p:nvPr/>
          </p:nvSpPr>
          <p:spPr>
            <a:xfrm>
              <a:off x="0" y="0"/>
              <a:ext cx="812800" cy="140564"/>
            </a:xfrm>
            <a:custGeom>
              <a:avLst/>
              <a:gdLst/>
              <a:ahLst/>
              <a:cxnLst/>
              <a:rect l="l" t="t" r="r" b="b"/>
              <a:pathLst>
                <a:path w="812800" h="140564">
                  <a:moveTo>
                    <a:pt x="0" y="0"/>
                  </a:moveTo>
                  <a:lnTo>
                    <a:pt x="812800" y="0"/>
                  </a:lnTo>
                  <a:lnTo>
                    <a:pt x="81280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6" name="TextBox 16"/>
            <p:cNvSpPr txBox="1"/>
            <p:nvPr/>
          </p:nvSpPr>
          <p:spPr>
            <a:xfrm>
              <a:off x="0" y="9525"/>
              <a:ext cx="81280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7" name="Group 17"/>
          <p:cNvGrpSpPr/>
          <p:nvPr/>
        </p:nvGrpSpPr>
        <p:grpSpPr>
          <a:xfrm>
            <a:off x="10003234" y="6862130"/>
            <a:ext cx="950107" cy="950107"/>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9" name="TextBox 19"/>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5</a:t>
              </a:r>
            </a:p>
          </p:txBody>
        </p:sp>
      </p:grpSp>
      <p:grpSp>
        <p:nvGrpSpPr>
          <p:cNvPr id="20" name="Group 20"/>
          <p:cNvGrpSpPr/>
          <p:nvPr/>
        </p:nvGrpSpPr>
        <p:grpSpPr>
          <a:xfrm>
            <a:off x="10003234" y="5920964"/>
            <a:ext cx="950107" cy="950107"/>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2" name="TextBox 22"/>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4</a:t>
              </a:r>
            </a:p>
          </p:txBody>
        </p:sp>
      </p:grpSp>
      <p:grpSp>
        <p:nvGrpSpPr>
          <p:cNvPr id="23" name="Group 23"/>
          <p:cNvGrpSpPr/>
          <p:nvPr/>
        </p:nvGrpSpPr>
        <p:grpSpPr>
          <a:xfrm>
            <a:off x="10003234" y="4979798"/>
            <a:ext cx="950107" cy="950107"/>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5" name="TextBox 25"/>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3</a:t>
              </a:r>
            </a:p>
          </p:txBody>
        </p:sp>
      </p:grpSp>
      <p:grpSp>
        <p:nvGrpSpPr>
          <p:cNvPr id="26" name="Group 26"/>
          <p:cNvGrpSpPr/>
          <p:nvPr/>
        </p:nvGrpSpPr>
        <p:grpSpPr>
          <a:xfrm>
            <a:off x="10003234" y="4038632"/>
            <a:ext cx="950107" cy="950107"/>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8" name="TextBox 28"/>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2</a:t>
              </a:r>
            </a:p>
          </p:txBody>
        </p:sp>
      </p:grpSp>
      <p:grpSp>
        <p:nvGrpSpPr>
          <p:cNvPr id="29" name="Group 29"/>
          <p:cNvGrpSpPr/>
          <p:nvPr/>
        </p:nvGrpSpPr>
        <p:grpSpPr>
          <a:xfrm>
            <a:off x="10003234" y="3097466"/>
            <a:ext cx="950107" cy="950107"/>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31" name="TextBox 31"/>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Verdana"/>
                  <a:ea typeface="Verdana"/>
                  <a:cs typeface="Verdana"/>
                  <a:sym typeface="Verdana"/>
                </a:rPr>
                <a:t>1</a:t>
              </a:r>
            </a:p>
          </p:txBody>
        </p:sp>
      </p:grpSp>
      <p:sp>
        <p:nvSpPr>
          <p:cNvPr id="32" name="Freeform 32"/>
          <p:cNvSpPr/>
          <p:nvPr/>
        </p:nvSpPr>
        <p:spPr>
          <a:xfrm>
            <a:off x="6522487" y="2044286"/>
            <a:ext cx="2124458" cy="2097419"/>
          </a:xfrm>
          <a:custGeom>
            <a:avLst/>
            <a:gdLst/>
            <a:ahLst/>
            <a:cxnLst/>
            <a:rect l="l" t="t" r="r" b="b"/>
            <a:pathLst>
              <a:path w="2124458" h="2097419">
                <a:moveTo>
                  <a:pt x="0" y="0"/>
                </a:moveTo>
                <a:lnTo>
                  <a:pt x="2124458" y="0"/>
                </a:lnTo>
                <a:lnTo>
                  <a:pt x="2124458" y="2097419"/>
                </a:lnTo>
                <a:lnTo>
                  <a:pt x="0" y="20974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3" name="Freeform 33"/>
          <p:cNvSpPr/>
          <p:nvPr/>
        </p:nvSpPr>
        <p:spPr>
          <a:xfrm rot="5400000">
            <a:off x="425706" y="4744699"/>
            <a:ext cx="2368906" cy="1162918"/>
          </a:xfrm>
          <a:custGeom>
            <a:avLst/>
            <a:gdLst/>
            <a:ahLst/>
            <a:cxnLst/>
            <a:rect l="l" t="t" r="r" b="b"/>
            <a:pathLst>
              <a:path w="2368906" h="1162918">
                <a:moveTo>
                  <a:pt x="0" y="0"/>
                </a:moveTo>
                <a:lnTo>
                  <a:pt x="2368906" y="0"/>
                </a:lnTo>
                <a:lnTo>
                  <a:pt x="2368906" y="1162918"/>
                </a:lnTo>
                <a:lnTo>
                  <a:pt x="0" y="1162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Freeform 34"/>
          <p:cNvSpPr/>
          <p:nvPr/>
        </p:nvSpPr>
        <p:spPr>
          <a:xfrm rot="5400000">
            <a:off x="4425068" y="2044286"/>
            <a:ext cx="2097419" cy="2097419"/>
          </a:xfrm>
          <a:custGeom>
            <a:avLst/>
            <a:gdLst/>
            <a:ahLst/>
            <a:cxnLst/>
            <a:rect l="l" t="t" r="r" b="b"/>
            <a:pathLst>
              <a:path w="2097419" h="2097419">
                <a:moveTo>
                  <a:pt x="0" y="0"/>
                </a:moveTo>
                <a:lnTo>
                  <a:pt x="2097419" y="0"/>
                </a:lnTo>
                <a:lnTo>
                  <a:pt x="2097419" y="2097419"/>
                </a:lnTo>
                <a:lnTo>
                  <a:pt x="0" y="2097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grpSp>
        <p:nvGrpSpPr>
          <p:cNvPr id="35" name="Group 35"/>
          <p:cNvGrpSpPr/>
          <p:nvPr/>
        </p:nvGrpSpPr>
        <p:grpSpPr>
          <a:xfrm>
            <a:off x="1028700" y="2044286"/>
            <a:ext cx="3396368" cy="2097419"/>
            <a:chOff x="0" y="0"/>
            <a:chExt cx="4528491" cy="2796559"/>
          </a:xfrm>
        </p:grpSpPr>
        <p:pic>
          <p:nvPicPr>
            <p:cNvPr id="36" name="Picture 36"/>
            <p:cNvPicPr>
              <a:picLocks noChangeAspect="1"/>
            </p:cNvPicPr>
            <p:nvPr/>
          </p:nvPicPr>
          <p:blipFill>
            <a:blip r:embed="rId8"/>
            <a:srcRect t="29007" b="29007"/>
            <a:stretch>
              <a:fillRect/>
            </a:stretch>
          </p:blipFill>
          <p:spPr>
            <a:xfrm>
              <a:off x="0" y="0"/>
              <a:ext cx="4528491" cy="2796559"/>
            </a:xfrm>
            <a:prstGeom prst="rect">
              <a:avLst/>
            </a:prstGeom>
          </p:spPr>
        </p:pic>
      </p:grpSp>
      <p:grpSp>
        <p:nvGrpSpPr>
          <p:cNvPr id="37" name="Group 37"/>
          <p:cNvGrpSpPr/>
          <p:nvPr/>
        </p:nvGrpSpPr>
        <p:grpSpPr>
          <a:xfrm>
            <a:off x="2191618" y="4141705"/>
            <a:ext cx="6455327" cy="2368906"/>
            <a:chOff x="0" y="0"/>
            <a:chExt cx="8607103" cy="3158542"/>
          </a:xfrm>
        </p:grpSpPr>
        <p:pic>
          <p:nvPicPr>
            <p:cNvPr id="38" name="Picture 38"/>
            <p:cNvPicPr>
              <a:picLocks noChangeAspect="1"/>
            </p:cNvPicPr>
            <p:nvPr/>
          </p:nvPicPr>
          <p:blipFill>
            <a:blip r:embed="rId9"/>
            <a:srcRect t="13997" b="49305"/>
            <a:stretch>
              <a:fillRect/>
            </a:stretch>
          </p:blipFill>
          <p:spPr>
            <a:xfrm>
              <a:off x="0" y="0"/>
              <a:ext cx="8607103" cy="3158542"/>
            </a:xfrm>
            <a:prstGeom prst="rect">
              <a:avLst/>
            </a:prstGeom>
          </p:spPr>
        </p:pic>
      </p:grpSp>
      <p:sp>
        <p:nvSpPr>
          <p:cNvPr id="39" name="Freeform 39"/>
          <p:cNvSpPr/>
          <p:nvPr/>
        </p:nvSpPr>
        <p:spPr>
          <a:xfrm>
            <a:off x="1028700" y="704611"/>
            <a:ext cx="1698184" cy="865195"/>
          </a:xfrm>
          <a:custGeom>
            <a:avLst/>
            <a:gdLst/>
            <a:ahLst/>
            <a:cxnLst/>
            <a:rect l="l" t="t" r="r" b="b"/>
            <a:pathLst>
              <a:path w="1698184" h="865195">
                <a:moveTo>
                  <a:pt x="0" y="0"/>
                </a:moveTo>
                <a:lnTo>
                  <a:pt x="1698184" y="0"/>
                </a:lnTo>
                <a:lnTo>
                  <a:pt x="1698184" y="865195"/>
                </a:lnTo>
                <a:lnTo>
                  <a:pt x="0" y="865195"/>
                </a:lnTo>
                <a:lnTo>
                  <a:pt x="0" y="0"/>
                </a:lnTo>
                <a:close/>
              </a:path>
            </a:pathLst>
          </a:custGeom>
          <a:blipFill>
            <a:blip r:embed="rId10"/>
            <a:stretch>
              <a:fillRect/>
            </a:stretch>
          </a:blipFill>
        </p:spPr>
        <p:txBody>
          <a:bodyPr/>
          <a:lstStyle/>
          <a:p>
            <a:endParaRPr lang="en-GB"/>
          </a:p>
        </p:txBody>
      </p:sp>
      <p:sp>
        <p:nvSpPr>
          <p:cNvPr id="40" name="TextBox 40"/>
          <p:cNvSpPr txBox="1"/>
          <p:nvPr/>
        </p:nvSpPr>
        <p:spPr>
          <a:xfrm>
            <a:off x="1028700" y="6918591"/>
            <a:ext cx="7618245" cy="2491740"/>
          </a:xfrm>
          <a:prstGeom prst="rect">
            <a:avLst/>
          </a:prstGeom>
        </p:spPr>
        <p:txBody>
          <a:bodyPr lIns="0" tIns="0" rIns="0" bIns="0" rtlCol="0" anchor="t">
            <a:spAutoFit/>
          </a:bodyPr>
          <a:lstStyle/>
          <a:p>
            <a:pPr algn="just">
              <a:lnSpc>
                <a:spcPts val="3359"/>
              </a:lnSpc>
            </a:pPr>
            <a:r>
              <a:rPr lang="en-US" sz="2399">
                <a:solidFill>
                  <a:srgbClr val="010101"/>
                </a:solidFill>
                <a:latin typeface="Verdana"/>
                <a:ea typeface="Verdana"/>
                <a:cs typeface="Verdana"/>
                <a:sym typeface="Verdana"/>
              </a:rPr>
              <a:t>Our courses turn experience into action, giving people the tools and confidence to create lasting change.</a:t>
            </a:r>
          </a:p>
          <a:p>
            <a:pPr algn="just">
              <a:lnSpc>
                <a:spcPts val="3359"/>
              </a:lnSpc>
            </a:pPr>
            <a:endParaRPr lang="en-US" sz="2399">
              <a:solidFill>
                <a:srgbClr val="010101"/>
              </a:solidFill>
              <a:latin typeface="Verdana"/>
              <a:ea typeface="Verdana"/>
              <a:cs typeface="Verdana"/>
              <a:sym typeface="Verdana"/>
            </a:endParaRPr>
          </a:p>
          <a:p>
            <a:pPr marL="0" lvl="0" indent="0" algn="just">
              <a:lnSpc>
                <a:spcPts val="3359"/>
              </a:lnSpc>
            </a:pPr>
            <a:r>
              <a:rPr lang="en-US" sz="2399">
                <a:solidFill>
                  <a:srgbClr val="010101"/>
                </a:solidFill>
                <a:latin typeface="Verdana"/>
                <a:ea typeface="Verdana"/>
                <a:cs typeface="Verdana"/>
                <a:sym typeface="Verdana"/>
              </a:rPr>
              <a:t>They can be in-person, online and are bespoke to your individual needs.</a:t>
            </a:r>
          </a:p>
        </p:txBody>
      </p:sp>
      <p:sp>
        <p:nvSpPr>
          <p:cNvPr id="41" name="TextBox 41"/>
          <p:cNvSpPr txBox="1"/>
          <p:nvPr/>
        </p:nvSpPr>
        <p:spPr>
          <a:xfrm>
            <a:off x="11329248" y="3271330"/>
            <a:ext cx="3900516" cy="602379"/>
          </a:xfrm>
          <a:prstGeom prst="rect">
            <a:avLst/>
          </a:prstGeom>
        </p:spPr>
        <p:txBody>
          <a:bodyPr lIns="0" tIns="0" rIns="0" bIns="0" rtlCol="0" anchor="t">
            <a:spAutoFit/>
          </a:bodyPr>
          <a:lstStyle/>
          <a:p>
            <a:pPr marL="0" lvl="0" indent="0" algn="l">
              <a:lnSpc>
                <a:spcPts val="2403"/>
              </a:lnSpc>
            </a:pPr>
            <a:r>
              <a:rPr lang="en-US" sz="2002">
                <a:solidFill>
                  <a:srgbClr val="010101"/>
                </a:solidFill>
                <a:latin typeface="Verdana"/>
                <a:ea typeface="Verdana"/>
                <a:cs typeface="Verdana"/>
                <a:sym typeface="Verdana"/>
              </a:rPr>
              <a:t>DELIVERING PEER SUPPORT</a:t>
            </a:r>
          </a:p>
        </p:txBody>
      </p:sp>
      <p:sp>
        <p:nvSpPr>
          <p:cNvPr id="42" name="TextBox 42"/>
          <p:cNvSpPr txBox="1"/>
          <p:nvPr/>
        </p:nvSpPr>
        <p:spPr>
          <a:xfrm>
            <a:off x="11329248" y="4210261"/>
            <a:ext cx="3900516" cy="602379"/>
          </a:xfrm>
          <a:prstGeom prst="rect">
            <a:avLst/>
          </a:prstGeom>
        </p:spPr>
        <p:txBody>
          <a:bodyPr lIns="0" tIns="0" rIns="0" bIns="0" rtlCol="0" anchor="t">
            <a:spAutoFit/>
          </a:bodyPr>
          <a:lstStyle/>
          <a:p>
            <a:pPr marL="0" lvl="0" indent="0" algn="l">
              <a:lnSpc>
                <a:spcPts val="2403"/>
              </a:lnSpc>
            </a:pPr>
            <a:r>
              <a:rPr lang="en-US" sz="2002">
                <a:solidFill>
                  <a:srgbClr val="010101"/>
                </a:solidFill>
                <a:latin typeface="Verdana"/>
                <a:ea typeface="Verdana"/>
                <a:cs typeface="Verdana"/>
                <a:sym typeface="Verdana"/>
              </a:rPr>
              <a:t>IMPLEMENTING PEER SUPPORT IN SERVICES</a:t>
            </a:r>
          </a:p>
        </p:txBody>
      </p:sp>
      <p:sp>
        <p:nvSpPr>
          <p:cNvPr id="43" name="TextBox 43"/>
          <p:cNvSpPr txBox="1"/>
          <p:nvPr/>
        </p:nvSpPr>
        <p:spPr>
          <a:xfrm>
            <a:off x="11329248" y="5153662"/>
            <a:ext cx="5133825" cy="602379"/>
          </a:xfrm>
          <a:prstGeom prst="rect">
            <a:avLst/>
          </a:prstGeom>
        </p:spPr>
        <p:txBody>
          <a:bodyPr lIns="0" tIns="0" rIns="0" bIns="0" rtlCol="0" anchor="t">
            <a:spAutoFit/>
          </a:bodyPr>
          <a:lstStyle/>
          <a:p>
            <a:pPr marL="0" lvl="0" indent="0" algn="l">
              <a:lnSpc>
                <a:spcPts val="2403"/>
              </a:lnSpc>
            </a:pPr>
            <a:r>
              <a:rPr lang="en-US" sz="2002">
                <a:solidFill>
                  <a:srgbClr val="010101"/>
                </a:solidFill>
                <a:latin typeface="Verdana"/>
                <a:ea typeface="Verdana"/>
                <a:cs typeface="Verdana"/>
                <a:sym typeface="Verdana"/>
              </a:rPr>
              <a:t>MANAGING THE USE OF ALCOHOL &amp; OTHER DRUGS IN THE WORKPLACE</a:t>
            </a:r>
          </a:p>
        </p:txBody>
      </p:sp>
      <p:sp>
        <p:nvSpPr>
          <p:cNvPr id="44" name="TextBox 44"/>
          <p:cNvSpPr txBox="1"/>
          <p:nvPr/>
        </p:nvSpPr>
        <p:spPr>
          <a:xfrm>
            <a:off x="11329248" y="6261142"/>
            <a:ext cx="5419984" cy="301190"/>
          </a:xfrm>
          <a:prstGeom prst="rect">
            <a:avLst/>
          </a:prstGeom>
        </p:spPr>
        <p:txBody>
          <a:bodyPr lIns="0" tIns="0" rIns="0" bIns="0" rtlCol="0" anchor="t">
            <a:spAutoFit/>
          </a:bodyPr>
          <a:lstStyle/>
          <a:p>
            <a:pPr marL="0" lvl="0" indent="0" algn="l">
              <a:lnSpc>
                <a:spcPts val="2403"/>
              </a:lnSpc>
            </a:pPr>
            <a:r>
              <a:rPr lang="en-US" sz="2002">
                <a:solidFill>
                  <a:srgbClr val="010101"/>
                </a:solidFill>
                <a:latin typeface="Verdana"/>
                <a:ea typeface="Verdana"/>
                <a:cs typeface="Verdana"/>
                <a:sym typeface="Verdana"/>
              </a:rPr>
              <a:t>WELLBEING IN THE WORKPLACE</a:t>
            </a:r>
          </a:p>
        </p:txBody>
      </p:sp>
      <p:sp>
        <p:nvSpPr>
          <p:cNvPr id="45" name="TextBox 45"/>
          <p:cNvSpPr txBox="1"/>
          <p:nvPr/>
        </p:nvSpPr>
        <p:spPr>
          <a:xfrm>
            <a:off x="11329248" y="7035994"/>
            <a:ext cx="4475457" cy="602379"/>
          </a:xfrm>
          <a:prstGeom prst="rect">
            <a:avLst/>
          </a:prstGeom>
        </p:spPr>
        <p:txBody>
          <a:bodyPr lIns="0" tIns="0" rIns="0" bIns="0" rtlCol="0" anchor="t">
            <a:spAutoFit/>
          </a:bodyPr>
          <a:lstStyle/>
          <a:p>
            <a:pPr marL="0" lvl="0" indent="0" algn="l">
              <a:lnSpc>
                <a:spcPts val="2403"/>
              </a:lnSpc>
            </a:pPr>
            <a:r>
              <a:rPr lang="en-US" sz="2002">
                <a:solidFill>
                  <a:srgbClr val="010101"/>
                </a:solidFill>
                <a:latin typeface="Verdana"/>
                <a:ea typeface="Verdana"/>
                <a:cs typeface="Verdana"/>
                <a:sym typeface="Verdana"/>
              </a:rPr>
              <a:t>UNDERSTANDING ALCOHOL AND OTHER DRUG USE</a:t>
            </a:r>
          </a:p>
        </p:txBody>
      </p:sp>
      <p:sp>
        <p:nvSpPr>
          <p:cNvPr id="46" name="TextBox 46"/>
          <p:cNvSpPr txBox="1"/>
          <p:nvPr/>
        </p:nvSpPr>
        <p:spPr>
          <a:xfrm>
            <a:off x="10003234" y="1360074"/>
            <a:ext cx="7200472" cy="1292224"/>
          </a:xfrm>
          <a:prstGeom prst="rect">
            <a:avLst/>
          </a:prstGeom>
        </p:spPr>
        <p:txBody>
          <a:bodyPr lIns="0" tIns="0" rIns="0" bIns="0" rtlCol="0" anchor="t">
            <a:spAutoFit/>
          </a:bodyPr>
          <a:lstStyle/>
          <a:p>
            <a:pPr marL="0" lvl="0" indent="0" algn="l">
              <a:lnSpc>
                <a:spcPts val="8799"/>
              </a:lnSpc>
            </a:pPr>
            <a:r>
              <a:rPr lang="en-US" sz="7999" b="1" spc="-263">
                <a:solidFill>
                  <a:srgbClr val="2D2D2D"/>
                </a:solidFill>
                <a:latin typeface="ITC Avant Garde Gothic Bold"/>
                <a:ea typeface="ITC Avant Garde Gothic Bold"/>
                <a:cs typeface="ITC Avant Garde Gothic Bold"/>
                <a:sym typeface="ITC Avant Garde Gothic Bold"/>
              </a:rPr>
              <a:t>Our Courses</a:t>
            </a:r>
          </a:p>
        </p:txBody>
      </p:sp>
      <p:sp>
        <p:nvSpPr>
          <p:cNvPr id="47" name="Freeform 47"/>
          <p:cNvSpPr/>
          <p:nvPr/>
        </p:nvSpPr>
        <p:spPr>
          <a:xfrm rot="-10397663">
            <a:off x="8661057" y="7719920"/>
            <a:ext cx="7246715" cy="3623357"/>
          </a:xfrm>
          <a:custGeom>
            <a:avLst/>
            <a:gdLst/>
            <a:ahLst/>
            <a:cxnLst/>
            <a:rect l="l" t="t" r="r" b="b"/>
            <a:pathLst>
              <a:path w="7246715" h="3623357">
                <a:moveTo>
                  <a:pt x="0" y="0"/>
                </a:moveTo>
                <a:lnTo>
                  <a:pt x="7246714" y="0"/>
                </a:lnTo>
                <a:lnTo>
                  <a:pt x="7246714" y="3623357"/>
                </a:lnTo>
                <a:lnTo>
                  <a:pt x="0" y="362335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sp>
        <p:nvSpPr>
          <p:cNvPr id="2" name="Freeform 2"/>
          <p:cNvSpPr/>
          <p:nvPr/>
        </p:nvSpPr>
        <p:spPr>
          <a:xfrm>
            <a:off x="1028700" y="1491249"/>
            <a:ext cx="2982531" cy="1491265"/>
          </a:xfrm>
          <a:custGeom>
            <a:avLst/>
            <a:gdLst/>
            <a:ahLst/>
            <a:cxnLst/>
            <a:rect l="l" t="t" r="r" b="b"/>
            <a:pathLst>
              <a:path w="2982531" h="1491265">
                <a:moveTo>
                  <a:pt x="0" y="0"/>
                </a:moveTo>
                <a:lnTo>
                  <a:pt x="2982531" y="0"/>
                </a:lnTo>
                <a:lnTo>
                  <a:pt x="2982531" y="1491265"/>
                </a:lnTo>
                <a:lnTo>
                  <a:pt x="0" y="14912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717364" y="675380"/>
            <a:ext cx="4042895" cy="1453796"/>
            <a:chOff x="0" y="0"/>
            <a:chExt cx="5390527" cy="1938394"/>
          </a:xfrm>
        </p:grpSpPr>
        <p:sp>
          <p:nvSpPr>
            <p:cNvPr id="4" name="Freeform 4"/>
            <p:cNvSpPr/>
            <p:nvPr/>
          </p:nvSpPr>
          <p:spPr>
            <a:xfrm rot="-10800000">
              <a:off x="0" y="0"/>
              <a:ext cx="1938394" cy="1938394"/>
            </a:xfrm>
            <a:custGeom>
              <a:avLst/>
              <a:gdLst/>
              <a:ahLst/>
              <a:cxnLst/>
              <a:rect l="l" t="t" r="r" b="b"/>
              <a:pathLst>
                <a:path w="1938394" h="1938394">
                  <a:moveTo>
                    <a:pt x="0" y="0"/>
                  </a:moveTo>
                  <a:lnTo>
                    <a:pt x="1938394" y="0"/>
                  </a:lnTo>
                  <a:lnTo>
                    <a:pt x="1938394" y="1938394"/>
                  </a:lnTo>
                  <a:lnTo>
                    <a:pt x="0" y="193839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5" name="Group 5"/>
            <p:cNvGrpSpPr/>
            <p:nvPr/>
          </p:nvGrpSpPr>
          <p:grpSpPr>
            <a:xfrm>
              <a:off x="1932239" y="0"/>
              <a:ext cx="3458288" cy="1938394"/>
              <a:chOff x="0" y="0"/>
              <a:chExt cx="1450116" cy="812800"/>
            </a:xfrm>
          </p:grpSpPr>
          <p:sp>
            <p:nvSpPr>
              <p:cNvPr id="6" name="Freeform 6"/>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A677C2"/>
              </a:solidFill>
              <a:ln cap="sq">
                <a:noFill/>
                <a:prstDash val="solid"/>
                <a:miter/>
              </a:ln>
            </p:spPr>
            <p:txBody>
              <a:bodyPr/>
              <a:lstStyle/>
              <a:p>
                <a:endParaRPr lang="en-GB"/>
              </a:p>
            </p:txBody>
          </p:sp>
          <p:sp>
            <p:nvSpPr>
              <p:cNvPr id="7" name="TextBox 7"/>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grpSp>
      <p:grpSp>
        <p:nvGrpSpPr>
          <p:cNvPr id="8" name="Group 8"/>
          <p:cNvGrpSpPr/>
          <p:nvPr/>
        </p:nvGrpSpPr>
        <p:grpSpPr>
          <a:xfrm>
            <a:off x="10662475" y="675380"/>
            <a:ext cx="6794660" cy="2478602"/>
            <a:chOff x="0" y="0"/>
            <a:chExt cx="9059547" cy="3304803"/>
          </a:xfrm>
        </p:grpSpPr>
        <p:sp>
          <p:nvSpPr>
            <p:cNvPr id="9" name="TextBox 9"/>
            <p:cNvSpPr txBox="1"/>
            <p:nvPr/>
          </p:nvSpPr>
          <p:spPr>
            <a:xfrm>
              <a:off x="0" y="0"/>
              <a:ext cx="9059547" cy="1892041"/>
            </a:xfrm>
            <a:prstGeom prst="rect">
              <a:avLst/>
            </a:prstGeom>
          </p:spPr>
          <p:txBody>
            <a:bodyPr lIns="0" tIns="0" rIns="0" bIns="0" rtlCol="0" anchor="t">
              <a:spAutoFit/>
            </a:bodyPr>
            <a:lstStyle/>
            <a:p>
              <a:pPr marL="0" lvl="0" indent="0" algn="l">
                <a:lnSpc>
                  <a:spcPts val="9367"/>
                </a:lnSpc>
                <a:spcBef>
                  <a:spcPct val="0"/>
                </a:spcBef>
              </a:pPr>
              <a:r>
                <a:rPr lang="en-US" sz="9367" b="1" i="1" spc="-309">
                  <a:solidFill>
                    <a:srgbClr val="FFFFFF"/>
                  </a:solidFill>
                  <a:latin typeface="ITC Avant Garde Gothic Bold Italics"/>
                  <a:ea typeface="ITC Avant Garde Gothic Bold Italics"/>
                  <a:cs typeface="ITC Avant Garde Gothic Bold Italics"/>
                  <a:sym typeface="ITC Avant Garde Gothic Bold Italics"/>
                </a:rPr>
                <a:t>Delivering</a:t>
              </a:r>
            </a:p>
          </p:txBody>
        </p:sp>
        <p:sp>
          <p:nvSpPr>
            <p:cNvPr id="10" name="TextBox 10"/>
            <p:cNvSpPr txBox="1"/>
            <p:nvPr/>
          </p:nvSpPr>
          <p:spPr>
            <a:xfrm>
              <a:off x="0" y="1688993"/>
              <a:ext cx="9059547" cy="1615811"/>
            </a:xfrm>
            <a:prstGeom prst="rect">
              <a:avLst/>
            </a:prstGeom>
          </p:spPr>
          <p:txBody>
            <a:bodyPr lIns="0" tIns="0" rIns="0" bIns="0" rtlCol="0" anchor="t">
              <a:spAutoFit/>
            </a:bodyPr>
            <a:lstStyle/>
            <a:p>
              <a:pPr marL="0" lvl="0" indent="0" algn="l">
                <a:lnSpc>
                  <a:spcPts val="7904"/>
                </a:lnSpc>
                <a:spcBef>
                  <a:spcPct val="0"/>
                </a:spcBef>
              </a:pPr>
              <a:r>
                <a:rPr lang="en-US" sz="7904" b="1" i="1" spc="-260">
                  <a:solidFill>
                    <a:srgbClr val="EBD4F9"/>
                  </a:solidFill>
                  <a:latin typeface="ITC Avant Garde Gothic Bold Italics"/>
                  <a:ea typeface="ITC Avant Garde Gothic Bold Italics"/>
                  <a:cs typeface="ITC Avant Garde Gothic Bold Italics"/>
                  <a:sym typeface="ITC Avant Garde Gothic Bold Italics"/>
                </a:rPr>
                <a:t>Peer Support</a:t>
              </a:r>
            </a:p>
          </p:txBody>
        </p:sp>
      </p:grpSp>
      <p:sp>
        <p:nvSpPr>
          <p:cNvPr id="11" name="TextBox 11"/>
          <p:cNvSpPr txBox="1"/>
          <p:nvPr/>
        </p:nvSpPr>
        <p:spPr>
          <a:xfrm>
            <a:off x="717364" y="3611336"/>
            <a:ext cx="16739771" cy="5840095"/>
          </a:xfrm>
          <a:prstGeom prst="rect">
            <a:avLst/>
          </a:prstGeom>
        </p:spPr>
        <p:txBody>
          <a:bodyPr lIns="0" tIns="0" rIns="0" bIns="0" rtlCol="0" anchor="t">
            <a:spAutoFit/>
          </a:bodyPr>
          <a:lstStyle/>
          <a:p>
            <a:pPr algn="just">
              <a:lnSpc>
                <a:spcPts val="3080"/>
              </a:lnSpc>
            </a:pPr>
            <a:r>
              <a:rPr lang="en-US" sz="2200" spc="-77">
                <a:solidFill>
                  <a:srgbClr val="F6F6F6"/>
                </a:solidFill>
                <a:latin typeface="Verdana Pro"/>
                <a:ea typeface="Verdana Pro"/>
                <a:cs typeface="Verdana Pro"/>
                <a:sym typeface="Verdana Pro"/>
              </a:rPr>
              <a:t>The value of peer support and the power of lived experience are well recognised in helping people overcome difficulties with alcohol and other drugs. Quality training and support for those with lived experience are vital to ensure peer supporters feel confident, equipped and effective in their roles.</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spc="-77">
                <a:solidFill>
                  <a:srgbClr val="F6F6F6"/>
                </a:solidFill>
                <a:latin typeface="Verdana Pro"/>
                <a:ea typeface="Verdana Pro"/>
                <a:cs typeface="Verdana Pro"/>
                <a:sym typeface="Verdana Pro"/>
              </a:rPr>
              <a:t>This comprehensive course was developed by people with lived experience of recovery and of delivering peer support and mutual aid both in the community and within alcohol and drug services. It builds confidence, awareness and practical skills for people who want to use their experiences to support others and develop personally and professionally.</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spc="-77">
                <a:solidFill>
                  <a:srgbClr val="F6F6F6"/>
                </a:solidFill>
                <a:latin typeface="Verdana Pro"/>
                <a:ea typeface="Verdana Pro"/>
                <a:cs typeface="Verdana Pro"/>
                <a:sym typeface="Verdana Pro"/>
              </a:rPr>
              <a:t>Participants learn skills and knowledge specific to offering peer support, volunteering or working in the alcohol and other drugs field. The training complements existing induction or development programmes and provides a strong foundation for people stepping into roles such as recovery champions, recovery navigators or peer supporters.</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spc="-77">
                <a:solidFill>
                  <a:srgbClr val="F6F6F6"/>
                </a:solidFill>
                <a:latin typeface="Verdana Pro"/>
                <a:ea typeface="Verdana Pro"/>
                <a:cs typeface="Verdana Pro"/>
                <a:sym typeface="Verdana Pro"/>
              </a:rPr>
              <a:t>Our trainers combine professional practice with lived experience. Sessions are interactive, informative and engaging, using group work, discussion, film and activities.</a:t>
            </a:r>
          </a:p>
          <a:p>
            <a:pPr algn="just">
              <a:lnSpc>
                <a:spcPts val="3080"/>
              </a:lnSpc>
            </a:pPr>
            <a:endParaRPr lang="en-US" sz="2200" spc="-77">
              <a:solidFill>
                <a:srgbClr val="F6F6F6"/>
              </a:solidFill>
              <a:latin typeface="Verdana Pro"/>
              <a:ea typeface="Verdana Pro"/>
              <a:cs typeface="Verdana Pro"/>
              <a:sym typeface="Verdana Pro"/>
            </a:endParaRPr>
          </a:p>
        </p:txBody>
      </p:sp>
      <p:sp>
        <p:nvSpPr>
          <p:cNvPr id="12" name="Freeform 12"/>
          <p:cNvSpPr/>
          <p:nvPr/>
        </p:nvSpPr>
        <p:spPr>
          <a:xfrm rot="10635573">
            <a:off x="12308028" y="8790462"/>
            <a:ext cx="7246715" cy="3623357"/>
          </a:xfrm>
          <a:custGeom>
            <a:avLst/>
            <a:gdLst/>
            <a:ahLst/>
            <a:cxnLst/>
            <a:rect l="l" t="t" r="r" b="b"/>
            <a:pathLst>
              <a:path w="7246715" h="3623357">
                <a:moveTo>
                  <a:pt x="0" y="0"/>
                </a:moveTo>
                <a:lnTo>
                  <a:pt x="7246714" y="0"/>
                </a:lnTo>
                <a:lnTo>
                  <a:pt x="7246714" y="3623357"/>
                </a:lnTo>
                <a:lnTo>
                  <a:pt x="0" y="362335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13" name="Freeform 13"/>
          <p:cNvSpPr/>
          <p:nvPr/>
        </p:nvSpPr>
        <p:spPr>
          <a:xfrm>
            <a:off x="2519965" y="969680"/>
            <a:ext cx="1698184" cy="865195"/>
          </a:xfrm>
          <a:custGeom>
            <a:avLst/>
            <a:gdLst/>
            <a:ahLst/>
            <a:cxnLst/>
            <a:rect l="l" t="t" r="r" b="b"/>
            <a:pathLst>
              <a:path w="1698184" h="865195">
                <a:moveTo>
                  <a:pt x="0" y="0"/>
                </a:moveTo>
                <a:lnTo>
                  <a:pt x="1698184" y="0"/>
                </a:lnTo>
                <a:lnTo>
                  <a:pt x="1698184" y="865196"/>
                </a:lnTo>
                <a:lnTo>
                  <a:pt x="0" y="865196"/>
                </a:lnTo>
                <a:lnTo>
                  <a:pt x="0" y="0"/>
                </a:lnTo>
                <a:close/>
              </a:path>
            </a:pathLst>
          </a:custGeom>
          <a:blipFill>
            <a:blip r:embed="rId6"/>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sp>
        <p:nvSpPr>
          <p:cNvPr id="2" name="Freeform 2"/>
          <p:cNvSpPr/>
          <p:nvPr/>
        </p:nvSpPr>
        <p:spPr>
          <a:xfrm>
            <a:off x="1028700" y="1491249"/>
            <a:ext cx="2982531" cy="1491265"/>
          </a:xfrm>
          <a:custGeom>
            <a:avLst/>
            <a:gdLst/>
            <a:ahLst/>
            <a:cxnLst/>
            <a:rect l="l" t="t" r="r" b="b"/>
            <a:pathLst>
              <a:path w="2982531" h="1491265">
                <a:moveTo>
                  <a:pt x="0" y="0"/>
                </a:moveTo>
                <a:lnTo>
                  <a:pt x="2982531" y="0"/>
                </a:lnTo>
                <a:lnTo>
                  <a:pt x="2982531" y="1491265"/>
                </a:lnTo>
                <a:lnTo>
                  <a:pt x="0" y="14912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717364" y="675380"/>
            <a:ext cx="4042895" cy="1453796"/>
            <a:chOff x="0" y="0"/>
            <a:chExt cx="5390527" cy="1938394"/>
          </a:xfrm>
        </p:grpSpPr>
        <p:sp>
          <p:nvSpPr>
            <p:cNvPr id="4" name="Freeform 4"/>
            <p:cNvSpPr/>
            <p:nvPr/>
          </p:nvSpPr>
          <p:spPr>
            <a:xfrm rot="-10800000">
              <a:off x="0" y="0"/>
              <a:ext cx="1938394" cy="1938394"/>
            </a:xfrm>
            <a:custGeom>
              <a:avLst/>
              <a:gdLst/>
              <a:ahLst/>
              <a:cxnLst/>
              <a:rect l="l" t="t" r="r" b="b"/>
              <a:pathLst>
                <a:path w="1938394" h="1938394">
                  <a:moveTo>
                    <a:pt x="0" y="0"/>
                  </a:moveTo>
                  <a:lnTo>
                    <a:pt x="1938394" y="0"/>
                  </a:lnTo>
                  <a:lnTo>
                    <a:pt x="1938394" y="1938394"/>
                  </a:lnTo>
                  <a:lnTo>
                    <a:pt x="0" y="193839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5" name="Group 5"/>
            <p:cNvGrpSpPr/>
            <p:nvPr/>
          </p:nvGrpSpPr>
          <p:grpSpPr>
            <a:xfrm>
              <a:off x="1932239" y="0"/>
              <a:ext cx="3458288" cy="1938394"/>
              <a:chOff x="0" y="0"/>
              <a:chExt cx="1450116" cy="812800"/>
            </a:xfrm>
          </p:grpSpPr>
          <p:sp>
            <p:nvSpPr>
              <p:cNvPr id="6" name="Freeform 6"/>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A677C2"/>
              </a:solidFill>
              <a:ln cap="sq">
                <a:noFill/>
                <a:prstDash val="solid"/>
                <a:miter/>
              </a:ln>
            </p:spPr>
            <p:txBody>
              <a:bodyPr/>
              <a:lstStyle/>
              <a:p>
                <a:endParaRPr lang="en-GB"/>
              </a:p>
            </p:txBody>
          </p:sp>
          <p:sp>
            <p:nvSpPr>
              <p:cNvPr id="7" name="TextBox 7"/>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grpSp>
      <p:grpSp>
        <p:nvGrpSpPr>
          <p:cNvPr id="8" name="Group 8"/>
          <p:cNvGrpSpPr/>
          <p:nvPr/>
        </p:nvGrpSpPr>
        <p:grpSpPr>
          <a:xfrm>
            <a:off x="717364" y="4586283"/>
            <a:ext cx="6794660" cy="2478602"/>
            <a:chOff x="0" y="0"/>
            <a:chExt cx="9059547" cy="3304803"/>
          </a:xfrm>
        </p:grpSpPr>
        <p:sp>
          <p:nvSpPr>
            <p:cNvPr id="9" name="TextBox 9"/>
            <p:cNvSpPr txBox="1"/>
            <p:nvPr/>
          </p:nvSpPr>
          <p:spPr>
            <a:xfrm>
              <a:off x="0" y="0"/>
              <a:ext cx="9059547" cy="1892041"/>
            </a:xfrm>
            <a:prstGeom prst="rect">
              <a:avLst/>
            </a:prstGeom>
          </p:spPr>
          <p:txBody>
            <a:bodyPr lIns="0" tIns="0" rIns="0" bIns="0" rtlCol="0" anchor="t">
              <a:spAutoFit/>
            </a:bodyPr>
            <a:lstStyle/>
            <a:p>
              <a:pPr marL="0" lvl="0" indent="0" algn="l">
                <a:lnSpc>
                  <a:spcPts val="9367"/>
                </a:lnSpc>
                <a:spcBef>
                  <a:spcPct val="0"/>
                </a:spcBef>
              </a:pPr>
              <a:r>
                <a:rPr lang="en-US" sz="9367" b="1" i="1" spc="-309">
                  <a:solidFill>
                    <a:srgbClr val="FFFFFF"/>
                  </a:solidFill>
                  <a:latin typeface="ITC Avant Garde Gothic Bold Italics"/>
                  <a:ea typeface="ITC Avant Garde Gothic Bold Italics"/>
                  <a:cs typeface="ITC Avant Garde Gothic Bold Italics"/>
                  <a:sym typeface="ITC Avant Garde Gothic Bold Italics"/>
                </a:rPr>
                <a:t>Delivering</a:t>
              </a:r>
            </a:p>
          </p:txBody>
        </p:sp>
        <p:sp>
          <p:nvSpPr>
            <p:cNvPr id="10" name="TextBox 10"/>
            <p:cNvSpPr txBox="1"/>
            <p:nvPr/>
          </p:nvSpPr>
          <p:spPr>
            <a:xfrm>
              <a:off x="0" y="1688993"/>
              <a:ext cx="9059547" cy="1615811"/>
            </a:xfrm>
            <a:prstGeom prst="rect">
              <a:avLst/>
            </a:prstGeom>
          </p:spPr>
          <p:txBody>
            <a:bodyPr lIns="0" tIns="0" rIns="0" bIns="0" rtlCol="0" anchor="t">
              <a:spAutoFit/>
            </a:bodyPr>
            <a:lstStyle/>
            <a:p>
              <a:pPr marL="0" lvl="0" indent="0" algn="l">
                <a:lnSpc>
                  <a:spcPts val="7904"/>
                </a:lnSpc>
                <a:spcBef>
                  <a:spcPct val="0"/>
                </a:spcBef>
              </a:pPr>
              <a:r>
                <a:rPr lang="en-US" sz="7904" b="1" i="1" spc="-260">
                  <a:solidFill>
                    <a:srgbClr val="EBD4F9"/>
                  </a:solidFill>
                  <a:latin typeface="ITC Avant Garde Gothic Bold Italics"/>
                  <a:ea typeface="ITC Avant Garde Gothic Bold Italics"/>
                  <a:cs typeface="ITC Avant Garde Gothic Bold Italics"/>
                  <a:sym typeface="ITC Avant Garde Gothic Bold Italics"/>
                </a:rPr>
                <a:t>Peer Support</a:t>
              </a:r>
            </a:p>
          </p:txBody>
        </p:sp>
      </p:grpSp>
      <p:grpSp>
        <p:nvGrpSpPr>
          <p:cNvPr id="11" name="Group 11"/>
          <p:cNvGrpSpPr/>
          <p:nvPr/>
        </p:nvGrpSpPr>
        <p:grpSpPr>
          <a:xfrm>
            <a:off x="7911495" y="4247775"/>
            <a:ext cx="9347805" cy="3266180"/>
            <a:chOff x="0" y="0"/>
            <a:chExt cx="2461973" cy="860229"/>
          </a:xfrm>
        </p:grpSpPr>
        <p:sp>
          <p:nvSpPr>
            <p:cNvPr id="12" name="Freeform 12"/>
            <p:cNvSpPr/>
            <p:nvPr/>
          </p:nvSpPr>
          <p:spPr>
            <a:xfrm>
              <a:off x="0" y="0"/>
              <a:ext cx="2461973" cy="860229"/>
            </a:xfrm>
            <a:custGeom>
              <a:avLst/>
              <a:gdLst/>
              <a:ahLst/>
              <a:cxnLst/>
              <a:rect l="l" t="t" r="r" b="b"/>
              <a:pathLst>
                <a:path w="2461973" h="860229">
                  <a:moveTo>
                    <a:pt x="0" y="0"/>
                  </a:moveTo>
                  <a:lnTo>
                    <a:pt x="2461973" y="0"/>
                  </a:lnTo>
                  <a:lnTo>
                    <a:pt x="2461973" y="860229"/>
                  </a:lnTo>
                  <a:lnTo>
                    <a:pt x="0" y="860229"/>
                  </a:lnTo>
                  <a:close/>
                </a:path>
              </a:pathLst>
            </a:custGeom>
            <a:solidFill>
              <a:srgbClr val="7F5A93"/>
            </a:solidFill>
          </p:spPr>
          <p:txBody>
            <a:bodyPr/>
            <a:lstStyle/>
            <a:p>
              <a:endParaRPr lang="en-GB"/>
            </a:p>
          </p:txBody>
        </p:sp>
        <p:sp>
          <p:nvSpPr>
            <p:cNvPr id="13" name="TextBox 13"/>
            <p:cNvSpPr txBox="1"/>
            <p:nvPr/>
          </p:nvSpPr>
          <p:spPr>
            <a:xfrm>
              <a:off x="0" y="9525"/>
              <a:ext cx="2461973" cy="850704"/>
            </a:xfrm>
            <a:prstGeom prst="rect">
              <a:avLst/>
            </a:prstGeom>
          </p:spPr>
          <p:txBody>
            <a:bodyPr lIns="50800" tIns="50800" rIns="50800" bIns="50800" rtlCol="0" anchor="ctr"/>
            <a:lstStyle/>
            <a:p>
              <a:pPr algn="ctr">
                <a:lnSpc>
                  <a:spcPts val="2879"/>
                </a:lnSpc>
              </a:pPr>
              <a:endParaRPr/>
            </a:p>
          </p:txBody>
        </p:sp>
      </p:grpSp>
      <p:grpSp>
        <p:nvGrpSpPr>
          <p:cNvPr id="14" name="Group 14"/>
          <p:cNvGrpSpPr/>
          <p:nvPr/>
        </p:nvGrpSpPr>
        <p:grpSpPr>
          <a:xfrm>
            <a:off x="7911495" y="920897"/>
            <a:ext cx="9347805" cy="3086100"/>
            <a:chOff x="0" y="0"/>
            <a:chExt cx="2461973" cy="812800"/>
          </a:xfrm>
        </p:grpSpPr>
        <p:sp>
          <p:nvSpPr>
            <p:cNvPr id="15" name="Freeform 15"/>
            <p:cNvSpPr/>
            <p:nvPr/>
          </p:nvSpPr>
          <p:spPr>
            <a:xfrm>
              <a:off x="0" y="0"/>
              <a:ext cx="2461973" cy="812800"/>
            </a:xfrm>
            <a:custGeom>
              <a:avLst/>
              <a:gdLst/>
              <a:ahLst/>
              <a:cxnLst/>
              <a:rect l="l" t="t" r="r" b="b"/>
              <a:pathLst>
                <a:path w="2461973" h="812800">
                  <a:moveTo>
                    <a:pt x="0" y="0"/>
                  </a:moveTo>
                  <a:lnTo>
                    <a:pt x="2461973" y="0"/>
                  </a:lnTo>
                  <a:lnTo>
                    <a:pt x="2461973" y="812800"/>
                  </a:lnTo>
                  <a:lnTo>
                    <a:pt x="0" y="812800"/>
                  </a:lnTo>
                  <a:close/>
                </a:path>
              </a:pathLst>
            </a:custGeom>
            <a:solidFill>
              <a:srgbClr val="7F5A93"/>
            </a:solidFill>
          </p:spPr>
          <p:txBody>
            <a:bodyPr/>
            <a:lstStyle/>
            <a:p>
              <a:endParaRPr lang="en-GB"/>
            </a:p>
          </p:txBody>
        </p:sp>
        <p:sp>
          <p:nvSpPr>
            <p:cNvPr id="16" name="TextBox 16"/>
            <p:cNvSpPr txBox="1"/>
            <p:nvPr/>
          </p:nvSpPr>
          <p:spPr>
            <a:xfrm>
              <a:off x="0" y="9525"/>
              <a:ext cx="2461973" cy="803275"/>
            </a:xfrm>
            <a:prstGeom prst="rect">
              <a:avLst/>
            </a:prstGeom>
          </p:spPr>
          <p:txBody>
            <a:bodyPr lIns="50800" tIns="50800" rIns="50800" bIns="50800" rtlCol="0" anchor="ctr"/>
            <a:lstStyle/>
            <a:p>
              <a:pPr algn="ctr">
                <a:lnSpc>
                  <a:spcPts val="2879"/>
                </a:lnSpc>
              </a:pPr>
              <a:endParaRPr/>
            </a:p>
          </p:txBody>
        </p:sp>
      </p:grpSp>
      <p:sp>
        <p:nvSpPr>
          <p:cNvPr id="17" name="TextBox 17"/>
          <p:cNvSpPr txBox="1"/>
          <p:nvPr/>
        </p:nvSpPr>
        <p:spPr>
          <a:xfrm>
            <a:off x="8310205" y="1188031"/>
            <a:ext cx="8034205" cy="6014720"/>
          </a:xfrm>
          <a:prstGeom prst="rect">
            <a:avLst/>
          </a:prstGeom>
        </p:spPr>
        <p:txBody>
          <a:bodyPr lIns="0" tIns="0" rIns="0" bIns="0" rtlCol="0" anchor="t">
            <a:spAutoFit/>
          </a:bodyPr>
          <a:lstStyle/>
          <a:p>
            <a:pPr algn="just">
              <a:lnSpc>
                <a:spcPts val="3779"/>
              </a:lnSpc>
            </a:pPr>
            <a:r>
              <a:rPr lang="en-US" sz="2699" b="1" spc="-94">
                <a:solidFill>
                  <a:srgbClr val="F6F6F6"/>
                </a:solidFill>
                <a:latin typeface="Verdana Pro Bold"/>
                <a:ea typeface="Verdana Pro Bold"/>
                <a:cs typeface="Verdana Pro Bold"/>
                <a:sym typeface="Verdana Pro Bold"/>
              </a:rPr>
              <a:t>By the end of the course, participants will:</a:t>
            </a:r>
          </a:p>
          <a:p>
            <a:pPr algn="just">
              <a:lnSpc>
                <a:spcPts val="3080"/>
              </a:lnSpc>
            </a:pPr>
            <a:r>
              <a:rPr lang="en-US" sz="2200" spc="-77">
                <a:solidFill>
                  <a:srgbClr val="F6F6F6"/>
                </a:solidFill>
                <a:latin typeface="Verdana Pro"/>
                <a:ea typeface="Verdana Pro"/>
                <a:cs typeface="Verdana Pro"/>
                <a:sym typeface="Verdana Pro"/>
              </a:rPr>
              <a:t> • Understand different peer support roles</a:t>
            </a:r>
          </a:p>
          <a:p>
            <a:pPr algn="just">
              <a:lnSpc>
                <a:spcPts val="3080"/>
              </a:lnSpc>
            </a:pPr>
            <a:r>
              <a:rPr lang="en-US" sz="2200" spc="-77">
                <a:solidFill>
                  <a:srgbClr val="F6F6F6"/>
                </a:solidFill>
                <a:latin typeface="Verdana Pro"/>
                <a:ea typeface="Verdana Pro"/>
                <a:cs typeface="Verdana Pro"/>
                <a:sym typeface="Verdana Pro"/>
              </a:rPr>
              <a:t> • Recognise opportunities and challenges in peer support</a:t>
            </a:r>
          </a:p>
          <a:p>
            <a:pPr algn="just">
              <a:lnSpc>
                <a:spcPts val="3080"/>
              </a:lnSpc>
            </a:pPr>
            <a:r>
              <a:rPr lang="en-US" sz="2200" spc="-77">
                <a:solidFill>
                  <a:srgbClr val="F6F6F6"/>
                </a:solidFill>
                <a:latin typeface="Verdana Pro"/>
                <a:ea typeface="Verdana Pro"/>
                <a:cs typeface="Verdana Pro"/>
                <a:sym typeface="Verdana Pro"/>
              </a:rPr>
              <a:t> • Share their experiences safely and effectively</a:t>
            </a:r>
          </a:p>
          <a:p>
            <a:pPr algn="just">
              <a:lnSpc>
                <a:spcPts val="3080"/>
              </a:lnSpc>
            </a:pPr>
            <a:r>
              <a:rPr lang="en-US" sz="2200" spc="-77">
                <a:solidFill>
                  <a:srgbClr val="F6F6F6"/>
                </a:solidFill>
                <a:latin typeface="Verdana Pro"/>
                <a:ea typeface="Verdana Pro"/>
                <a:cs typeface="Verdana Pro"/>
                <a:sym typeface="Verdana Pro"/>
              </a:rPr>
              <a:t> • Develop practical peer support skills</a:t>
            </a:r>
          </a:p>
          <a:p>
            <a:pPr algn="just">
              <a:lnSpc>
                <a:spcPts val="3080"/>
              </a:lnSpc>
            </a:pPr>
            <a:r>
              <a:rPr lang="en-US" sz="2200" spc="-77">
                <a:solidFill>
                  <a:srgbClr val="F6F6F6"/>
                </a:solidFill>
                <a:latin typeface="Verdana Pro"/>
                <a:ea typeface="Verdana Pro"/>
                <a:cs typeface="Verdana Pro"/>
                <a:sym typeface="Verdana Pro"/>
              </a:rPr>
              <a:t> • Understand professional boundaries and good practice</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779"/>
              </a:lnSpc>
            </a:pPr>
            <a:r>
              <a:rPr lang="en-US" sz="2699" b="1" spc="-94">
                <a:solidFill>
                  <a:srgbClr val="F6F6F6"/>
                </a:solidFill>
                <a:latin typeface="Verdana Pro Bold"/>
                <a:ea typeface="Verdana Pro Bold"/>
                <a:cs typeface="Verdana Pro Bold"/>
                <a:sym typeface="Verdana Pro Bold"/>
              </a:rPr>
              <a:t>Each course includes:</a:t>
            </a:r>
          </a:p>
          <a:p>
            <a:pPr algn="just">
              <a:lnSpc>
                <a:spcPts val="3080"/>
              </a:lnSpc>
            </a:pPr>
            <a:r>
              <a:rPr lang="en-US" sz="2200" spc="-77">
                <a:solidFill>
                  <a:srgbClr val="F6F6F6"/>
                </a:solidFill>
                <a:latin typeface="Verdana Pro"/>
                <a:ea typeface="Verdana Pro"/>
                <a:cs typeface="Verdana Pro"/>
                <a:sym typeface="Verdana Pro"/>
              </a:rPr>
              <a:t> • A pre-course intake conversation</a:t>
            </a:r>
          </a:p>
          <a:p>
            <a:pPr algn="just">
              <a:lnSpc>
                <a:spcPts val="3080"/>
              </a:lnSpc>
            </a:pPr>
            <a:r>
              <a:rPr lang="en-US" sz="2200" spc="-77">
                <a:solidFill>
                  <a:srgbClr val="F6F6F6"/>
                </a:solidFill>
                <a:latin typeface="Verdana Pro"/>
                <a:ea typeface="Verdana Pro"/>
                <a:cs typeface="Verdana Pro"/>
                <a:sym typeface="Verdana Pro"/>
              </a:rPr>
              <a:t> • Access to training resources and online materials</a:t>
            </a:r>
          </a:p>
          <a:p>
            <a:pPr algn="just">
              <a:lnSpc>
                <a:spcPts val="3080"/>
              </a:lnSpc>
            </a:pPr>
            <a:r>
              <a:rPr lang="en-US" sz="2200" spc="-77">
                <a:solidFill>
                  <a:srgbClr val="F6F6F6"/>
                </a:solidFill>
                <a:latin typeface="Verdana Pro"/>
                <a:ea typeface="Verdana Pro"/>
                <a:cs typeface="Verdana Pro"/>
                <a:sym typeface="Verdana Pro"/>
              </a:rPr>
              <a:t> • A certificate of completion</a:t>
            </a:r>
          </a:p>
          <a:p>
            <a:pPr algn="just">
              <a:lnSpc>
                <a:spcPts val="3080"/>
              </a:lnSpc>
            </a:pPr>
            <a:r>
              <a:rPr lang="en-US" sz="2200" spc="-77">
                <a:solidFill>
                  <a:srgbClr val="F6F6F6"/>
                </a:solidFill>
                <a:latin typeface="Verdana Pro"/>
                <a:ea typeface="Verdana Pro"/>
                <a:cs typeface="Verdana Pro"/>
                <a:sym typeface="Verdana Pro"/>
              </a:rPr>
              <a:t> • Up to one hour of one-to-one follow-up support within three months</a:t>
            </a:r>
          </a:p>
          <a:p>
            <a:pPr algn="just">
              <a:lnSpc>
                <a:spcPts val="3080"/>
              </a:lnSpc>
            </a:pPr>
            <a:r>
              <a:rPr lang="en-US" sz="2200" spc="-77">
                <a:solidFill>
                  <a:srgbClr val="F6F6F6"/>
                </a:solidFill>
                <a:latin typeface="Verdana Pro"/>
                <a:ea typeface="Verdana Pro"/>
                <a:cs typeface="Verdana Pro"/>
                <a:sym typeface="Verdana Pro"/>
              </a:rPr>
              <a:t> • A discount on future Recovery Cymru training</a:t>
            </a:r>
          </a:p>
        </p:txBody>
      </p:sp>
      <p:sp>
        <p:nvSpPr>
          <p:cNvPr id="18" name="TextBox 18"/>
          <p:cNvSpPr txBox="1"/>
          <p:nvPr/>
        </p:nvSpPr>
        <p:spPr>
          <a:xfrm>
            <a:off x="7911495" y="7713980"/>
            <a:ext cx="9347805" cy="1544320"/>
          </a:xfrm>
          <a:prstGeom prst="rect">
            <a:avLst/>
          </a:prstGeom>
        </p:spPr>
        <p:txBody>
          <a:bodyPr lIns="0" tIns="0" rIns="0" bIns="0" rtlCol="0" anchor="t">
            <a:spAutoFit/>
          </a:bodyPr>
          <a:lstStyle/>
          <a:p>
            <a:pPr algn="just">
              <a:lnSpc>
                <a:spcPts val="3080"/>
              </a:lnSpc>
            </a:pPr>
            <a:r>
              <a:rPr lang="en-US" sz="2200" b="1" spc="-77">
                <a:solidFill>
                  <a:srgbClr val="F6F6F6"/>
                </a:solidFill>
                <a:latin typeface="Verdana Pro Bold"/>
                <a:ea typeface="Verdana Pro Bold"/>
                <a:cs typeface="Verdana Pro Bold"/>
                <a:sym typeface="Verdana Pro Bold"/>
              </a:rPr>
              <a:t>This training can be purchased per participant or delivered to groups. It provides assurance to services seeking robust, accredited training for volunteers or staff with lived experience.</a:t>
            </a:r>
          </a:p>
        </p:txBody>
      </p:sp>
      <p:sp>
        <p:nvSpPr>
          <p:cNvPr id="19" name="Freeform 19"/>
          <p:cNvSpPr/>
          <p:nvPr/>
        </p:nvSpPr>
        <p:spPr>
          <a:xfrm rot="2997493">
            <a:off x="14788771" y="-199948"/>
            <a:ext cx="5785551" cy="2892776"/>
          </a:xfrm>
          <a:custGeom>
            <a:avLst/>
            <a:gdLst/>
            <a:ahLst/>
            <a:cxnLst/>
            <a:rect l="l" t="t" r="r" b="b"/>
            <a:pathLst>
              <a:path w="5785551" h="2892776">
                <a:moveTo>
                  <a:pt x="0" y="0"/>
                </a:moveTo>
                <a:lnTo>
                  <a:pt x="5785552" y="0"/>
                </a:lnTo>
                <a:lnTo>
                  <a:pt x="5785552" y="2892776"/>
                </a:lnTo>
                <a:lnTo>
                  <a:pt x="0" y="289277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20" name="Freeform 20"/>
          <p:cNvSpPr/>
          <p:nvPr/>
        </p:nvSpPr>
        <p:spPr>
          <a:xfrm>
            <a:off x="2519965" y="969680"/>
            <a:ext cx="1698184" cy="865195"/>
          </a:xfrm>
          <a:custGeom>
            <a:avLst/>
            <a:gdLst/>
            <a:ahLst/>
            <a:cxnLst/>
            <a:rect l="l" t="t" r="r" b="b"/>
            <a:pathLst>
              <a:path w="1698184" h="865195">
                <a:moveTo>
                  <a:pt x="0" y="0"/>
                </a:moveTo>
                <a:lnTo>
                  <a:pt x="1698184" y="0"/>
                </a:lnTo>
                <a:lnTo>
                  <a:pt x="1698184" y="865196"/>
                </a:lnTo>
                <a:lnTo>
                  <a:pt x="0" y="865196"/>
                </a:lnTo>
                <a:lnTo>
                  <a:pt x="0" y="0"/>
                </a:lnTo>
                <a:close/>
              </a:path>
            </a:pathLst>
          </a:custGeom>
          <a:blipFill>
            <a:blip r:embed="rId6"/>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rot="-5400000">
            <a:off x="8710268" y="1120302"/>
            <a:ext cx="1341731" cy="1341731"/>
          </a:xfrm>
          <a:custGeom>
            <a:avLst/>
            <a:gdLst/>
            <a:ahLst/>
            <a:cxnLst/>
            <a:rect l="l" t="t" r="r" b="b"/>
            <a:pathLst>
              <a:path w="1341731" h="1341731">
                <a:moveTo>
                  <a:pt x="0" y="0"/>
                </a:moveTo>
                <a:lnTo>
                  <a:pt x="1341731" y="0"/>
                </a:lnTo>
                <a:lnTo>
                  <a:pt x="1341731" y="1341731"/>
                </a:lnTo>
                <a:lnTo>
                  <a:pt x="0" y="1341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15771414" y="1120302"/>
            <a:ext cx="1816394" cy="974033"/>
            <a:chOff x="0" y="0"/>
            <a:chExt cx="1547225" cy="829692"/>
          </a:xfrm>
        </p:grpSpPr>
        <p:sp>
          <p:nvSpPr>
            <p:cNvPr id="4" name="Freeform 4"/>
            <p:cNvSpPr/>
            <p:nvPr/>
          </p:nvSpPr>
          <p:spPr>
            <a:xfrm>
              <a:off x="0" y="0"/>
              <a:ext cx="1547225" cy="829692"/>
            </a:xfrm>
            <a:custGeom>
              <a:avLst/>
              <a:gdLst/>
              <a:ahLst/>
              <a:cxnLst/>
              <a:rect l="l" t="t" r="r" b="b"/>
              <a:pathLst>
                <a:path w="1547225" h="829692">
                  <a:moveTo>
                    <a:pt x="0" y="0"/>
                  </a:moveTo>
                  <a:lnTo>
                    <a:pt x="1547225" y="0"/>
                  </a:lnTo>
                  <a:lnTo>
                    <a:pt x="1547225" y="829692"/>
                  </a:lnTo>
                  <a:lnTo>
                    <a:pt x="0" y="829692"/>
                  </a:lnTo>
                  <a:close/>
                </a:path>
              </a:pathLst>
            </a:custGeom>
            <a:solidFill>
              <a:srgbClr val="848689"/>
            </a:solidFill>
            <a:ln cap="sq">
              <a:noFill/>
              <a:prstDash val="solid"/>
              <a:miter/>
            </a:ln>
          </p:spPr>
          <p:txBody>
            <a:bodyPr/>
            <a:lstStyle/>
            <a:p>
              <a:endParaRPr lang="en-GB"/>
            </a:p>
          </p:txBody>
        </p:sp>
        <p:sp>
          <p:nvSpPr>
            <p:cNvPr id="5" name="TextBox 5"/>
            <p:cNvSpPr txBox="1"/>
            <p:nvPr/>
          </p:nvSpPr>
          <p:spPr>
            <a:xfrm>
              <a:off x="0" y="0"/>
              <a:ext cx="1547225" cy="829692"/>
            </a:xfrm>
            <a:prstGeom prst="rect">
              <a:avLst/>
            </a:prstGeom>
          </p:spPr>
          <p:txBody>
            <a:bodyPr lIns="33343" tIns="33343" rIns="33343" bIns="33343" rtlCol="0" anchor="ctr"/>
            <a:lstStyle/>
            <a:p>
              <a:pPr algn="ctr">
                <a:lnSpc>
                  <a:spcPts val="2640"/>
                </a:lnSpc>
              </a:pPr>
              <a:endParaRPr/>
            </a:p>
          </p:txBody>
        </p:sp>
      </p:grpSp>
      <p:sp>
        <p:nvSpPr>
          <p:cNvPr id="6" name="Freeform 6"/>
          <p:cNvSpPr/>
          <p:nvPr/>
        </p:nvSpPr>
        <p:spPr>
          <a:xfrm rot="-10800000">
            <a:off x="13823349" y="1120302"/>
            <a:ext cx="1948065" cy="974033"/>
          </a:xfrm>
          <a:custGeom>
            <a:avLst/>
            <a:gdLst/>
            <a:ahLst/>
            <a:cxnLst/>
            <a:rect l="l" t="t" r="r" b="b"/>
            <a:pathLst>
              <a:path w="1948065" h="974033">
                <a:moveTo>
                  <a:pt x="0" y="0"/>
                </a:moveTo>
                <a:lnTo>
                  <a:pt x="1948065" y="0"/>
                </a:lnTo>
                <a:lnTo>
                  <a:pt x="1948065" y="974033"/>
                </a:lnTo>
                <a:lnTo>
                  <a:pt x="0" y="97403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7" name="Freeform 7"/>
          <p:cNvSpPr/>
          <p:nvPr/>
        </p:nvSpPr>
        <p:spPr>
          <a:xfrm rot="-5400000">
            <a:off x="8701620" y="2470681"/>
            <a:ext cx="1359028" cy="1341731"/>
          </a:xfrm>
          <a:custGeom>
            <a:avLst/>
            <a:gdLst/>
            <a:ahLst/>
            <a:cxnLst/>
            <a:rect l="l" t="t" r="r" b="b"/>
            <a:pathLst>
              <a:path w="1359028" h="1341731">
                <a:moveTo>
                  <a:pt x="0" y="0"/>
                </a:moveTo>
                <a:lnTo>
                  <a:pt x="1359027" y="0"/>
                </a:lnTo>
                <a:lnTo>
                  <a:pt x="1359027" y="1341731"/>
                </a:lnTo>
                <a:lnTo>
                  <a:pt x="0" y="134173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8" name="Freeform 8"/>
          <p:cNvSpPr/>
          <p:nvPr/>
        </p:nvSpPr>
        <p:spPr>
          <a:xfrm>
            <a:off x="601618" y="320925"/>
            <a:ext cx="1698184" cy="865195"/>
          </a:xfrm>
          <a:custGeom>
            <a:avLst/>
            <a:gdLst/>
            <a:ahLst/>
            <a:cxnLst/>
            <a:rect l="l" t="t" r="r" b="b"/>
            <a:pathLst>
              <a:path w="1698184" h="865195">
                <a:moveTo>
                  <a:pt x="0" y="0"/>
                </a:moveTo>
                <a:lnTo>
                  <a:pt x="1698184" y="0"/>
                </a:lnTo>
                <a:lnTo>
                  <a:pt x="1698184" y="865195"/>
                </a:lnTo>
                <a:lnTo>
                  <a:pt x="0" y="865195"/>
                </a:lnTo>
                <a:lnTo>
                  <a:pt x="0" y="0"/>
                </a:lnTo>
                <a:close/>
              </a:path>
            </a:pathLst>
          </a:custGeom>
          <a:blipFill>
            <a:blip r:embed="rId8"/>
            <a:stretch>
              <a:fillRect/>
            </a:stretch>
          </a:blipFill>
        </p:spPr>
        <p:txBody>
          <a:bodyPr/>
          <a:lstStyle/>
          <a:p>
            <a:endParaRPr lang="en-GB"/>
          </a:p>
        </p:txBody>
      </p:sp>
      <p:grpSp>
        <p:nvGrpSpPr>
          <p:cNvPr id="9" name="Group 9"/>
          <p:cNvGrpSpPr/>
          <p:nvPr/>
        </p:nvGrpSpPr>
        <p:grpSpPr>
          <a:xfrm>
            <a:off x="258429" y="5940581"/>
            <a:ext cx="8451839" cy="2021048"/>
            <a:chOff x="0" y="0"/>
            <a:chExt cx="2225999" cy="532292"/>
          </a:xfrm>
        </p:grpSpPr>
        <p:sp>
          <p:nvSpPr>
            <p:cNvPr id="10" name="Freeform 10"/>
            <p:cNvSpPr/>
            <p:nvPr/>
          </p:nvSpPr>
          <p:spPr>
            <a:xfrm>
              <a:off x="0" y="0"/>
              <a:ext cx="2225999" cy="532292"/>
            </a:xfrm>
            <a:custGeom>
              <a:avLst/>
              <a:gdLst/>
              <a:ahLst/>
              <a:cxnLst/>
              <a:rect l="l" t="t" r="r" b="b"/>
              <a:pathLst>
                <a:path w="2225999" h="532292">
                  <a:moveTo>
                    <a:pt x="0" y="0"/>
                  </a:moveTo>
                  <a:lnTo>
                    <a:pt x="2225999" y="0"/>
                  </a:lnTo>
                  <a:lnTo>
                    <a:pt x="2225999" y="532292"/>
                  </a:lnTo>
                  <a:lnTo>
                    <a:pt x="0" y="532292"/>
                  </a:lnTo>
                  <a:close/>
                </a:path>
              </a:pathLst>
            </a:custGeom>
            <a:solidFill>
              <a:srgbClr val="EBD4F9"/>
            </a:solidFill>
          </p:spPr>
          <p:txBody>
            <a:bodyPr/>
            <a:lstStyle/>
            <a:p>
              <a:endParaRPr lang="en-GB"/>
            </a:p>
          </p:txBody>
        </p:sp>
        <p:sp>
          <p:nvSpPr>
            <p:cNvPr id="11" name="TextBox 11"/>
            <p:cNvSpPr txBox="1"/>
            <p:nvPr/>
          </p:nvSpPr>
          <p:spPr>
            <a:xfrm>
              <a:off x="0" y="9525"/>
              <a:ext cx="2225999" cy="522767"/>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395477" y="4106810"/>
            <a:ext cx="8169943" cy="5000625"/>
          </a:xfrm>
          <a:prstGeom prst="rect">
            <a:avLst/>
          </a:prstGeom>
        </p:spPr>
        <p:txBody>
          <a:bodyPr lIns="0" tIns="0" rIns="0" bIns="0" rtlCol="0" anchor="t">
            <a:spAutoFit/>
          </a:bodyPr>
          <a:lstStyle/>
          <a:p>
            <a:pPr algn="just">
              <a:lnSpc>
                <a:spcPts val="2644"/>
              </a:lnSpc>
            </a:pPr>
            <a:r>
              <a:rPr lang="en-US" sz="2203" spc="-77">
                <a:solidFill>
                  <a:srgbClr val="010101"/>
                </a:solidFill>
                <a:latin typeface="Verdana Pro"/>
                <a:ea typeface="Verdana Pro"/>
                <a:cs typeface="Verdana Pro"/>
                <a:sym typeface="Verdana Pro"/>
              </a:rPr>
              <a:t>Alcohol and other drug use can affect anyone. It impacts wellbeing, relationships and performance, often going unnoticed for a long time and closely linked to mental health. When this happens, the effects reach beyond the individual and into families, communities and workplaces.</a:t>
            </a:r>
          </a:p>
          <a:p>
            <a:pPr algn="just">
              <a:lnSpc>
                <a:spcPts val="2644"/>
              </a:lnSpc>
            </a:pPr>
            <a:endParaRPr lang="en-US" sz="2203" spc="-77">
              <a:solidFill>
                <a:srgbClr val="010101"/>
              </a:solidFill>
              <a:latin typeface="Verdana Pro"/>
              <a:ea typeface="Verdana Pro"/>
              <a:cs typeface="Verdana Pro"/>
              <a:sym typeface="Verdana Pro"/>
            </a:endParaRPr>
          </a:p>
          <a:p>
            <a:pPr algn="just">
              <a:lnSpc>
                <a:spcPts val="2644"/>
              </a:lnSpc>
            </a:pPr>
            <a:r>
              <a:rPr lang="en-US" sz="2203" spc="-77">
                <a:solidFill>
                  <a:srgbClr val="010101"/>
                </a:solidFill>
                <a:latin typeface="Verdana Pro"/>
                <a:ea typeface="Verdana Pro"/>
                <a:cs typeface="Verdana Pro"/>
                <a:sym typeface="Verdana Pro"/>
              </a:rPr>
              <a:t>Across the UK, alcohol harm costs society more than £27 billion every year, and businesses lose around 17 million working days to alcohol-related sickness, estimated to cost £7 billion annually (Institute of Alcohol Studies, 2023; Association of Directors of Public Health, 2023).</a:t>
            </a:r>
          </a:p>
          <a:p>
            <a:pPr algn="just">
              <a:lnSpc>
                <a:spcPts val="2644"/>
              </a:lnSpc>
            </a:pPr>
            <a:endParaRPr lang="en-US" sz="2203" spc="-77">
              <a:solidFill>
                <a:srgbClr val="010101"/>
              </a:solidFill>
              <a:latin typeface="Verdana Pro"/>
              <a:ea typeface="Verdana Pro"/>
              <a:cs typeface="Verdana Pro"/>
              <a:sym typeface="Verdana Pro"/>
            </a:endParaRPr>
          </a:p>
          <a:p>
            <a:pPr marL="0" lvl="0" indent="0" algn="just">
              <a:lnSpc>
                <a:spcPts val="2644"/>
              </a:lnSpc>
            </a:pPr>
            <a:r>
              <a:rPr lang="en-US" sz="2203" spc="-77">
                <a:solidFill>
                  <a:srgbClr val="010101"/>
                </a:solidFill>
                <a:latin typeface="Verdana Pro"/>
                <a:ea typeface="Verdana Pro"/>
                <a:cs typeface="Verdana Pro"/>
                <a:sym typeface="Verdana Pro"/>
              </a:rPr>
              <a:t>When alcohol and other drug use are combined, the total cost to the UK is estimated at over £30 billion each year (HM Government, 2021).</a:t>
            </a:r>
          </a:p>
        </p:txBody>
      </p:sp>
      <p:sp>
        <p:nvSpPr>
          <p:cNvPr id="13" name="TextBox 13"/>
          <p:cNvSpPr txBox="1"/>
          <p:nvPr/>
        </p:nvSpPr>
        <p:spPr>
          <a:xfrm>
            <a:off x="601618" y="1379838"/>
            <a:ext cx="8542382" cy="1539875"/>
          </a:xfrm>
          <a:prstGeom prst="rect">
            <a:avLst/>
          </a:prstGeom>
        </p:spPr>
        <p:txBody>
          <a:bodyPr lIns="0" tIns="0" rIns="0" bIns="0" rtlCol="0" anchor="t">
            <a:spAutoFit/>
          </a:bodyPr>
          <a:lstStyle/>
          <a:p>
            <a:pPr marL="0" lvl="0" indent="0" algn="l">
              <a:lnSpc>
                <a:spcPts val="10450"/>
              </a:lnSpc>
            </a:pPr>
            <a:r>
              <a:rPr lang="en-US" sz="9500" b="1" spc="-313">
                <a:solidFill>
                  <a:srgbClr val="2D2D2D"/>
                </a:solidFill>
                <a:latin typeface="ITC Avant Garde Gothic Bold"/>
                <a:ea typeface="ITC Avant Garde Gothic Bold"/>
                <a:cs typeface="ITC Avant Garde Gothic Bold"/>
                <a:sym typeface="ITC Avant Garde Gothic Bold"/>
              </a:rPr>
              <a:t>Well-being</a:t>
            </a:r>
          </a:p>
        </p:txBody>
      </p:sp>
      <p:sp>
        <p:nvSpPr>
          <p:cNvPr id="14" name="TextBox 14"/>
          <p:cNvSpPr txBox="1"/>
          <p:nvPr/>
        </p:nvSpPr>
        <p:spPr>
          <a:xfrm>
            <a:off x="601618" y="2732283"/>
            <a:ext cx="8169943" cy="1135461"/>
          </a:xfrm>
          <a:prstGeom prst="rect">
            <a:avLst/>
          </a:prstGeom>
        </p:spPr>
        <p:txBody>
          <a:bodyPr lIns="0" tIns="0" rIns="0" bIns="0" rtlCol="0" anchor="t">
            <a:spAutoFit/>
          </a:bodyPr>
          <a:lstStyle/>
          <a:p>
            <a:pPr marL="0" lvl="0" indent="0" algn="l">
              <a:lnSpc>
                <a:spcPts val="7731"/>
              </a:lnSpc>
            </a:pPr>
            <a:r>
              <a:rPr lang="en-US" sz="7028" b="1" spc="-231">
                <a:solidFill>
                  <a:srgbClr val="7F5A93"/>
                </a:solidFill>
                <a:latin typeface="ITC Avant Garde Gothic Bold"/>
                <a:ea typeface="ITC Avant Garde Gothic Bold"/>
                <a:cs typeface="ITC Avant Garde Gothic Bold"/>
                <a:sym typeface="ITC Avant Garde Gothic Bold"/>
              </a:rPr>
              <a:t>in the Workplace</a:t>
            </a:r>
          </a:p>
        </p:txBody>
      </p:sp>
      <p:grpSp>
        <p:nvGrpSpPr>
          <p:cNvPr id="15" name="Group 15"/>
          <p:cNvGrpSpPr/>
          <p:nvPr/>
        </p:nvGrpSpPr>
        <p:grpSpPr>
          <a:xfrm>
            <a:off x="10051999" y="1120302"/>
            <a:ext cx="3771350" cy="2700758"/>
            <a:chOff x="0" y="0"/>
            <a:chExt cx="3212478" cy="2300536"/>
          </a:xfrm>
        </p:grpSpPr>
        <p:sp>
          <p:nvSpPr>
            <p:cNvPr id="16" name="Freeform 16"/>
            <p:cNvSpPr/>
            <p:nvPr/>
          </p:nvSpPr>
          <p:spPr>
            <a:xfrm>
              <a:off x="0" y="0"/>
              <a:ext cx="3212478" cy="2300536"/>
            </a:xfrm>
            <a:custGeom>
              <a:avLst/>
              <a:gdLst/>
              <a:ahLst/>
              <a:cxnLst/>
              <a:rect l="l" t="t" r="r" b="b"/>
              <a:pathLst>
                <a:path w="3212478" h="2300536">
                  <a:moveTo>
                    <a:pt x="0" y="0"/>
                  </a:moveTo>
                  <a:lnTo>
                    <a:pt x="3212478" y="0"/>
                  </a:lnTo>
                  <a:lnTo>
                    <a:pt x="3212478" y="2300536"/>
                  </a:lnTo>
                  <a:lnTo>
                    <a:pt x="0" y="2300536"/>
                  </a:lnTo>
                  <a:close/>
                </a:path>
              </a:pathLst>
            </a:custGeom>
            <a:solidFill>
              <a:srgbClr val="400043"/>
            </a:solidFill>
            <a:ln cap="sq">
              <a:noFill/>
              <a:prstDash val="solid"/>
              <a:miter/>
            </a:ln>
          </p:spPr>
          <p:txBody>
            <a:bodyPr/>
            <a:lstStyle/>
            <a:p>
              <a:endParaRPr lang="en-GB"/>
            </a:p>
          </p:txBody>
        </p:sp>
        <p:sp>
          <p:nvSpPr>
            <p:cNvPr id="17" name="TextBox 17"/>
            <p:cNvSpPr txBox="1"/>
            <p:nvPr/>
          </p:nvSpPr>
          <p:spPr>
            <a:xfrm>
              <a:off x="0" y="0"/>
              <a:ext cx="3212478" cy="2300536"/>
            </a:xfrm>
            <a:prstGeom prst="rect">
              <a:avLst/>
            </a:prstGeom>
          </p:spPr>
          <p:txBody>
            <a:bodyPr lIns="33343" tIns="33343" rIns="33343" bIns="33343" rtlCol="0" anchor="ctr"/>
            <a:lstStyle/>
            <a:p>
              <a:pPr algn="ctr">
                <a:lnSpc>
                  <a:spcPts val="2640"/>
                </a:lnSpc>
              </a:pPr>
              <a:endParaRPr/>
            </a:p>
          </p:txBody>
        </p:sp>
      </p:grpSp>
      <p:grpSp>
        <p:nvGrpSpPr>
          <p:cNvPr id="18" name="Group 18"/>
          <p:cNvGrpSpPr/>
          <p:nvPr/>
        </p:nvGrpSpPr>
        <p:grpSpPr>
          <a:xfrm>
            <a:off x="13816458" y="2094335"/>
            <a:ext cx="3771350" cy="1726726"/>
            <a:chOff x="0" y="0"/>
            <a:chExt cx="3212478" cy="1470844"/>
          </a:xfrm>
        </p:grpSpPr>
        <p:sp>
          <p:nvSpPr>
            <p:cNvPr id="19" name="Freeform 19"/>
            <p:cNvSpPr/>
            <p:nvPr/>
          </p:nvSpPr>
          <p:spPr>
            <a:xfrm>
              <a:off x="0" y="0"/>
              <a:ext cx="3212478" cy="1470844"/>
            </a:xfrm>
            <a:custGeom>
              <a:avLst/>
              <a:gdLst/>
              <a:ahLst/>
              <a:cxnLst/>
              <a:rect l="l" t="t" r="r" b="b"/>
              <a:pathLst>
                <a:path w="3212478" h="1470844">
                  <a:moveTo>
                    <a:pt x="0" y="0"/>
                  </a:moveTo>
                  <a:lnTo>
                    <a:pt x="3212478" y="0"/>
                  </a:lnTo>
                  <a:lnTo>
                    <a:pt x="3212478" y="1470844"/>
                  </a:lnTo>
                  <a:lnTo>
                    <a:pt x="0" y="1470844"/>
                  </a:lnTo>
                  <a:close/>
                </a:path>
              </a:pathLst>
            </a:custGeom>
            <a:solidFill>
              <a:srgbClr val="4F4D50"/>
            </a:solidFill>
            <a:ln cap="sq">
              <a:noFill/>
              <a:prstDash val="solid"/>
              <a:miter/>
            </a:ln>
          </p:spPr>
          <p:txBody>
            <a:bodyPr/>
            <a:lstStyle/>
            <a:p>
              <a:endParaRPr lang="en-GB"/>
            </a:p>
          </p:txBody>
        </p:sp>
        <p:sp>
          <p:nvSpPr>
            <p:cNvPr id="20" name="TextBox 20"/>
            <p:cNvSpPr txBox="1"/>
            <p:nvPr/>
          </p:nvSpPr>
          <p:spPr>
            <a:xfrm>
              <a:off x="0" y="0"/>
              <a:ext cx="3212478" cy="1470844"/>
            </a:xfrm>
            <a:prstGeom prst="rect">
              <a:avLst/>
            </a:prstGeom>
          </p:spPr>
          <p:txBody>
            <a:bodyPr lIns="33343" tIns="33343" rIns="33343" bIns="33343" rtlCol="0" anchor="ctr"/>
            <a:lstStyle/>
            <a:p>
              <a:pPr algn="ctr">
                <a:lnSpc>
                  <a:spcPts val="2640"/>
                </a:lnSpc>
              </a:pPr>
              <a:endParaRPr/>
            </a:p>
          </p:txBody>
        </p:sp>
      </p:grpSp>
      <p:sp>
        <p:nvSpPr>
          <p:cNvPr id="21" name="TextBox 21"/>
          <p:cNvSpPr txBox="1"/>
          <p:nvPr/>
        </p:nvSpPr>
        <p:spPr>
          <a:xfrm>
            <a:off x="10270293" y="2334688"/>
            <a:ext cx="7317515" cy="1277147"/>
          </a:xfrm>
          <a:prstGeom prst="rect">
            <a:avLst/>
          </a:prstGeom>
        </p:spPr>
        <p:txBody>
          <a:bodyPr lIns="0" tIns="0" rIns="0" bIns="0" rtlCol="0" anchor="t">
            <a:spAutoFit/>
          </a:bodyPr>
          <a:lstStyle/>
          <a:p>
            <a:pPr marL="0" lvl="0" indent="0" algn="l">
              <a:lnSpc>
                <a:spcPts val="4640"/>
              </a:lnSpc>
            </a:pPr>
            <a:r>
              <a:rPr lang="en-US" sz="4218" b="1" spc="-139">
                <a:solidFill>
                  <a:srgbClr val="FFFFFF"/>
                </a:solidFill>
                <a:latin typeface="ITC Avant Garde Gothic Bold"/>
                <a:ea typeface="ITC Avant Garde Gothic Bold"/>
                <a:cs typeface="ITC Avant Garde Gothic Bold"/>
                <a:sym typeface="ITC Avant Garde Gothic Bold"/>
              </a:rPr>
              <a:t>“Really enjoyed it — useful outside of work as well.”</a:t>
            </a:r>
          </a:p>
        </p:txBody>
      </p:sp>
      <p:grpSp>
        <p:nvGrpSpPr>
          <p:cNvPr id="22" name="Group 22"/>
          <p:cNvGrpSpPr/>
          <p:nvPr/>
        </p:nvGrpSpPr>
        <p:grpSpPr>
          <a:xfrm>
            <a:off x="8926728" y="5940581"/>
            <a:ext cx="9059610" cy="1660887"/>
            <a:chOff x="0" y="0"/>
            <a:chExt cx="2386070" cy="437435"/>
          </a:xfrm>
        </p:grpSpPr>
        <p:sp>
          <p:nvSpPr>
            <p:cNvPr id="23" name="Freeform 23"/>
            <p:cNvSpPr/>
            <p:nvPr/>
          </p:nvSpPr>
          <p:spPr>
            <a:xfrm>
              <a:off x="0" y="0"/>
              <a:ext cx="2386070" cy="437435"/>
            </a:xfrm>
            <a:custGeom>
              <a:avLst/>
              <a:gdLst/>
              <a:ahLst/>
              <a:cxnLst/>
              <a:rect l="l" t="t" r="r" b="b"/>
              <a:pathLst>
                <a:path w="2386070" h="437435">
                  <a:moveTo>
                    <a:pt x="0" y="0"/>
                  </a:moveTo>
                  <a:lnTo>
                    <a:pt x="2386070" y="0"/>
                  </a:lnTo>
                  <a:lnTo>
                    <a:pt x="2386070" y="437435"/>
                  </a:lnTo>
                  <a:lnTo>
                    <a:pt x="0" y="437435"/>
                  </a:lnTo>
                  <a:close/>
                </a:path>
              </a:pathLst>
            </a:custGeom>
            <a:solidFill>
              <a:srgbClr val="EBD4F9"/>
            </a:solidFill>
          </p:spPr>
          <p:txBody>
            <a:bodyPr/>
            <a:lstStyle/>
            <a:p>
              <a:endParaRPr lang="en-GB"/>
            </a:p>
          </p:txBody>
        </p:sp>
        <p:sp>
          <p:nvSpPr>
            <p:cNvPr id="24" name="TextBox 24"/>
            <p:cNvSpPr txBox="1"/>
            <p:nvPr/>
          </p:nvSpPr>
          <p:spPr>
            <a:xfrm>
              <a:off x="0" y="9525"/>
              <a:ext cx="2386070" cy="427910"/>
            </a:xfrm>
            <a:prstGeom prst="rect">
              <a:avLst/>
            </a:prstGeom>
          </p:spPr>
          <p:txBody>
            <a:bodyPr lIns="50800" tIns="50800" rIns="50800" bIns="50800" rtlCol="0" anchor="ctr"/>
            <a:lstStyle/>
            <a:p>
              <a:pPr algn="ctr">
                <a:lnSpc>
                  <a:spcPts val="2879"/>
                </a:lnSpc>
              </a:pPr>
              <a:endParaRPr/>
            </a:p>
          </p:txBody>
        </p:sp>
      </p:grpSp>
      <p:sp>
        <p:nvSpPr>
          <p:cNvPr id="25" name="TextBox 25"/>
          <p:cNvSpPr txBox="1"/>
          <p:nvPr/>
        </p:nvSpPr>
        <p:spPr>
          <a:xfrm>
            <a:off x="9039690" y="4106810"/>
            <a:ext cx="8833685" cy="6334125"/>
          </a:xfrm>
          <a:prstGeom prst="rect">
            <a:avLst/>
          </a:prstGeom>
        </p:spPr>
        <p:txBody>
          <a:bodyPr lIns="0" tIns="0" rIns="0" bIns="0" rtlCol="0" anchor="t">
            <a:spAutoFit/>
          </a:bodyPr>
          <a:lstStyle/>
          <a:p>
            <a:pPr algn="just">
              <a:lnSpc>
                <a:spcPts val="2644"/>
              </a:lnSpc>
            </a:pPr>
            <a:r>
              <a:rPr lang="en-US" sz="2203" spc="-77">
                <a:solidFill>
                  <a:srgbClr val="010101"/>
                </a:solidFill>
                <a:latin typeface="Verdana Pro"/>
                <a:ea typeface="Verdana Pro"/>
                <a:cs typeface="Verdana Pro"/>
                <a:sym typeface="Verdana Pro"/>
              </a:rPr>
              <a:t>Because most people affected are in work, organisations often feel the impact first. Building understanding helps reduce stigma, makes it easier for people to seek help, and gives managers the confidence to handle sensitive situations with care and compassion.</a:t>
            </a:r>
          </a:p>
          <a:p>
            <a:pPr algn="just">
              <a:lnSpc>
                <a:spcPts val="2644"/>
              </a:lnSpc>
            </a:pPr>
            <a:endParaRPr lang="en-US" sz="2203" spc="-77">
              <a:solidFill>
                <a:srgbClr val="010101"/>
              </a:solidFill>
              <a:latin typeface="Verdana Pro"/>
              <a:ea typeface="Verdana Pro"/>
              <a:cs typeface="Verdana Pro"/>
              <a:sym typeface="Verdana Pro"/>
            </a:endParaRPr>
          </a:p>
          <a:p>
            <a:pPr algn="just">
              <a:lnSpc>
                <a:spcPts val="2644"/>
              </a:lnSpc>
            </a:pPr>
            <a:r>
              <a:rPr lang="en-US" sz="2203" spc="-77">
                <a:solidFill>
                  <a:srgbClr val="010101"/>
                </a:solidFill>
                <a:latin typeface="Verdana Pro"/>
                <a:ea typeface="Verdana Pro"/>
                <a:cs typeface="Verdana Pro"/>
                <a:sym typeface="Verdana Pro"/>
              </a:rPr>
              <a:t>As part of your workplace wellbeing commitment, Recovery Cymru offers a complimentary 1.5-hour awareness session. Each session includes real stories from members and staff, practical insights and a Q&amp;A tailored to your organisation.</a:t>
            </a:r>
          </a:p>
          <a:p>
            <a:pPr algn="just">
              <a:lnSpc>
                <a:spcPts val="2644"/>
              </a:lnSpc>
            </a:pPr>
            <a:endParaRPr lang="en-US" sz="2203" spc="-77">
              <a:solidFill>
                <a:srgbClr val="010101"/>
              </a:solidFill>
              <a:latin typeface="Verdana Pro"/>
              <a:ea typeface="Verdana Pro"/>
              <a:cs typeface="Verdana Pro"/>
              <a:sym typeface="Verdana Pro"/>
            </a:endParaRPr>
          </a:p>
          <a:p>
            <a:pPr algn="just">
              <a:lnSpc>
                <a:spcPts val="2644"/>
              </a:lnSpc>
            </a:pPr>
            <a:r>
              <a:rPr lang="en-US" sz="2203" spc="-77">
                <a:solidFill>
                  <a:srgbClr val="010101"/>
                </a:solidFill>
                <a:latin typeface="Verdana Pro"/>
                <a:ea typeface="Verdana Pro"/>
                <a:cs typeface="Verdana Pro"/>
                <a:sym typeface="Verdana Pro"/>
              </a:rPr>
              <a:t>These sessions fit well into wellbeing programmes, awareness days or conferences and can be delivered online or in person.</a:t>
            </a:r>
          </a:p>
          <a:p>
            <a:pPr algn="just">
              <a:lnSpc>
                <a:spcPts val="2644"/>
              </a:lnSpc>
            </a:pPr>
            <a:endParaRPr lang="en-US" sz="2203" spc="-77">
              <a:solidFill>
                <a:srgbClr val="010101"/>
              </a:solidFill>
              <a:latin typeface="Verdana Pro"/>
              <a:ea typeface="Verdana Pro"/>
              <a:cs typeface="Verdana Pro"/>
              <a:sym typeface="Verdana Pro"/>
            </a:endParaRPr>
          </a:p>
          <a:p>
            <a:pPr marL="0" lvl="0" indent="0" algn="just">
              <a:lnSpc>
                <a:spcPts val="2644"/>
              </a:lnSpc>
            </a:pPr>
            <a:r>
              <a:rPr lang="en-US" sz="2203" b="1" spc="-77">
                <a:solidFill>
                  <a:srgbClr val="010101"/>
                </a:solidFill>
                <a:latin typeface="Verdana Pro Bold"/>
                <a:ea typeface="Verdana Pro Bold"/>
                <a:cs typeface="Verdana Pro Bold"/>
                <a:sym typeface="Verdana Pro Bold"/>
              </a:rPr>
              <a:t>For teams who want to go further, we also offer Managing Alcohol and Other Drug Concerns in the Workplace, a practical training course focused on real understanding and confident responses.</a:t>
            </a:r>
          </a:p>
          <a:p>
            <a:pPr marL="0" lvl="0" indent="0" algn="just">
              <a:lnSpc>
                <a:spcPts val="2644"/>
              </a:lnSpc>
            </a:pPr>
            <a:endParaRPr lang="en-US" sz="2203" b="1" spc="-77">
              <a:solidFill>
                <a:srgbClr val="010101"/>
              </a:solidFill>
              <a:latin typeface="Verdana Pro Bold"/>
              <a:ea typeface="Verdana Pro Bold"/>
              <a:cs typeface="Verdana Pro Bold"/>
              <a:sym typeface="Verdana Pro 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sp>
        <p:nvSpPr>
          <p:cNvPr id="2" name="Freeform 2"/>
          <p:cNvSpPr/>
          <p:nvPr/>
        </p:nvSpPr>
        <p:spPr>
          <a:xfrm>
            <a:off x="1165305" y="1417045"/>
            <a:ext cx="2982531" cy="1491265"/>
          </a:xfrm>
          <a:custGeom>
            <a:avLst/>
            <a:gdLst/>
            <a:ahLst/>
            <a:cxnLst/>
            <a:rect l="l" t="t" r="r" b="b"/>
            <a:pathLst>
              <a:path w="2982531" h="1491265">
                <a:moveTo>
                  <a:pt x="0" y="0"/>
                </a:moveTo>
                <a:lnTo>
                  <a:pt x="2982531" y="0"/>
                </a:lnTo>
                <a:lnTo>
                  <a:pt x="2982531" y="1491265"/>
                </a:lnTo>
                <a:lnTo>
                  <a:pt x="0" y="14912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3" name="Freeform 3"/>
          <p:cNvSpPr/>
          <p:nvPr/>
        </p:nvSpPr>
        <p:spPr>
          <a:xfrm rot="-70064">
            <a:off x="3306195" y="648998"/>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4" name="Group 4"/>
          <p:cNvGrpSpPr/>
          <p:nvPr/>
        </p:nvGrpSpPr>
        <p:grpSpPr>
          <a:xfrm rot="-10800000">
            <a:off x="717515" y="690147"/>
            <a:ext cx="2593716" cy="1453796"/>
            <a:chOff x="0" y="0"/>
            <a:chExt cx="1450116" cy="812800"/>
          </a:xfrm>
        </p:grpSpPr>
        <p:sp>
          <p:nvSpPr>
            <p:cNvPr id="5" name="Freeform 5"/>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A677C2"/>
            </a:solidFill>
            <a:ln cap="sq">
              <a:noFill/>
              <a:prstDash val="solid"/>
              <a:miter/>
            </a:ln>
          </p:spPr>
          <p:txBody>
            <a:bodyPr/>
            <a:lstStyle/>
            <a:p>
              <a:endParaRPr lang="en-GB"/>
            </a:p>
          </p:txBody>
        </p:sp>
        <p:sp>
          <p:nvSpPr>
            <p:cNvPr id="6" name="TextBox 6"/>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grpSp>
        <p:nvGrpSpPr>
          <p:cNvPr id="7" name="Group 7"/>
          <p:cNvGrpSpPr/>
          <p:nvPr/>
        </p:nvGrpSpPr>
        <p:grpSpPr>
          <a:xfrm>
            <a:off x="10264132" y="566529"/>
            <a:ext cx="6995168" cy="3101855"/>
            <a:chOff x="0" y="0"/>
            <a:chExt cx="9326890" cy="4135807"/>
          </a:xfrm>
        </p:grpSpPr>
        <p:sp>
          <p:nvSpPr>
            <p:cNvPr id="8" name="TextBox 8"/>
            <p:cNvSpPr txBox="1"/>
            <p:nvPr/>
          </p:nvSpPr>
          <p:spPr>
            <a:xfrm>
              <a:off x="0" y="-9525"/>
              <a:ext cx="9326890" cy="2947916"/>
            </a:xfrm>
            <a:prstGeom prst="rect">
              <a:avLst/>
            </a:prstGeom>
          </p:spPr>
          <p:txBody>
            <a:bodyPr lIns="0" tIns="0" rIns="0" bIns="0" rtlCol="0" anchor="t">
              <a:spAutoFit/>
            </a:bodyPr>
            <a:lstStyle/>
            <a:p>
              <a:pPr marL="0" lvl="0" indent="0" algn="l">
                <a:lnSpc>
                  <a:spcPts val="7939"/>
                </a:lnSpc>
                <a:spcBef>
                  <a:spcPct val="0"/>
                </a:spcBef>
              </a:pPr>
              <a:r>
                <a:rPr lang="en-US" sz="7939" b="1" i="1" spc="-262">
                  <a:solidFill>
                    <a:srgbClr val="FFFFFF"/>
                  </a:solidFill>
                  <a:latin typeface="ITC Avant Garde Gothic Bold Italics"/>
                  <a:ea typeface="ITC Avant Garde Gothic Bold Italics"/>
                  <a:cs typeface="ITC Avant Garde Gothic Bold Italics"/>
                  <a:sym typeface="ITC Avant Garde Gothic Bold Italics"/>
                </a:rPr>
                <a:t>Implementing Peer Support</a:t>
              </a:r>
            </a:p>
          </p:txBody>
        </p:sp>
        <p:sp>
          <p:nvSpPr>
            <p:cNvPr id="9" name="TextBox 9"/>
            <p:cNvSpPr txBox="1"/>
            <p:nvPr/>
          </p:nvSpPr>
          <p:spPr>
            <a:xfrm>
              <a:off x="0" y="2774367"/>
              <a:ext cx="9326890" cy="1361440"/>
            </a:xfrm>
            <a:prstGeom prst="rect">
              <a:avLst/>
            </a:prstGeom>
          </p:spPr>
          <p:txBody>
            <a:bodyPr lIns="0" tIns="0" rIns="0" bIns="0" rtlCol="0" anchor="t">
              <a:spAutoFit/>
            </a:bodyPr>
            <a:lstStyle/>
            <a:p>
              <a:pPr marL="0" lvl="0" indent="0" algn="l">
                <a:lnSpc>
                  <a:spcPts val="6699"/>
                </a:lnSpc>
                <a:spcBef>
                  <a:spcPct val="0"/>
                </a:spcBef>
              </a:pPr>
              <a:r>
                <a:rPr lang="en-US" sz="6699" b="1" i="1" spc="-221">
                  <a:solidFill>
                    <a:srgbClr val="EBD4F9"/>
                  </a:solidFill>
                  <a:latin typeface="ITC Avant Garde Gothic Bold Italics"/>
                  <a:ea typeface="ITC Avant Garde Gothic Bold Italics"/>
                  <a:cs typeface="ITC Avant Garde Gothic Bold Italics"/>
                  <a:sym typeface="ITC Avant Garde Gothic Bold Italics"/>
                </a:rPr>
                <a:t>in Services</a:t>
              </a:r>
            </a:p>
          </p:txBody>
        </p:sp>
      </p:grpSp>
      <p:sp>
        <p:nvSpPr>
          <p:cNvPr id="10" name="TextBox 10"/>
          <p:cNvSpPr txBox="1"/>
          <p:nvPr/>
        </p:nvSpPr>
        <p:spPr>
          <a:xfrm>
            <a:off x="1028700" y="3611336"/>
            <a:ext cx="6238271" cy="5449570"/>
          </a:xfrm>
          <a:prstGeom prst="rect">
            <a:avLst/>
          </a:prstGeom>
        </p:spPr>
        <p:txBody>
          <a:bodyPr lIns="0" tIns="0" rIns="0" bIns="0" rtlCol="0" anchor="t">
            <a:spAutoFit/>
          </a:bodyPr>
          <a:lstStyle/>
          <a:p>
            <a:pPr algn="just">
              <a:lnSpc>
                <a:spcPts val="3080"/>
              </a:lnSpc>
            </a:pPr>
            <a:r>
              <a:rPr lang="en-US" sz="2200" spc="-77">
                <a:solidFill>
                  <a:srgbClr val="F6F6F6"/>
                </a:solidFill>
                <a:latin typeface="Verdana Pro"/>
                <a:ea typeface="Verdana Pro"/>
                <a:cs typeface="Verdana Pro"/>
                <a:sym typeface="Verdana Pro"/>
              </a:rPr>
              <a:t>The power of peer support and lived experience in recovery is well known. Visible recovery and connection between peers improve engagement, outcomes and culture in any service.</a:t>
            </a:r>
          </a:p>
          <a:p>
            <a:pPr algn="just">
              <a:lnSpc>
                <a:spcPts val="3080"/>
              </a:lnSpc>
            </a:pPr>
            <a:endParaRPr lang="en-US" sz="2200" spc="-77">
              <a:solidFill>
                <a:srgbClr val="F6F6F6"/>
              </a:solidFill>
              <a:latin typeface="Verdana Pro"/>
              <a:ea typeface="Verdana Pro"/>
              <a:cs typeface="Verdana Pro"/>
              <a:sym typeface="Verdana Pro"/>
            </a:endParaRPr>
          </a:p>
          <a:p>
            <a:pPr algn="just">
              <a:lnSpc>
                <a:spcPts val="3080"/>
              </a:lnSpc>
            </a:pPr>
            <a:r>
              <a:rPr lang="en-US" sz="2200" spc="-77">
                <a:solidFill>
                  <a:srgbClr val="F6F6F6"/>
                </a:solidFill>
                <a:latin typeface="Verdana Pro"/>
                <a:ea typeface="Verdana Pro"/>
                <a:cs typeface="Verdana Pro"/>
                <a:sym typeface="Verdana Pro"/>
              </a:rPr>
              <a:t>This course explores how to build that into your organisation. It’s informed by people with lived experience of recovery and by those who’ve worked in alcohol and other drug services. It’s designed for people who want to understand how lived experience can strengthen support, shape culture, and improve the way services work.</a:t>
            </a:r>
          </a:p>
        </p:txBody>
      </p:sp>
      <p:grpSp>
        <p:nvGrpSpPr>
          <p:cNvPr id="11" name="Group 11"/>
          <p:cNvGrpSpPr/>
          <p:nvPr/>
        </p:nvGrpSpPr>
        <p:grpSpPr>
          <a:xfrm>
            <a:off x="7911495" y="3792002"/>
            <a:ext cx="9347805" cy="4527542"/>
            <a:chOff x="0" y="0"/>
            <a:chExt cx="2461973" cy="1192439"/>
          </a:xfrm>
        </p:grpSpPr>
        <p:sp>
          <p:nvSpPr>
            <p:cNvPr id="12" name="Freeform 12"/>
            <p:cNvSpPr/>
            <p:nvPr/>
          </p:nvSpPr>
          <p:spPr>
            <a:xfrm>
              <a:off x="0" y="0"/>
              <a:ext cx="2461973" cy="1192439"/>
            </a:xfrm>
            <a:custGeom>
              <a:avLst/>
              <a:gdLst/>
              <a:ahLst/>
              <a:cxnLst/>
              <a:rect l="l" t="t" r="r" b="b"/>
              <a:pathLst>
                <a:path w="2461973" h="1192439">
                  <a:moveTo>
                    <a:pt x="0" y="0"/>
                  </a:moveTo>
                  <a:lnTo>
                    <a:pt x="2461973" y="0"/>
                  </a:lnTo>
                  <a:lnTo>
                    <a:pt x="2461973" y="1192439"/>
                  </a:lnTo>
                  <a:lnTo>
                    <a:pt x="0" y="1192439"/>
                  </a:lnTo>
                  <a:close/>
                </a:path>
              </a:pathLst>
            </a:custGeom>
            <a:solidFill>
              <a:srgbClr val="7F5A93"/>
            </a:solidFill>
          </p:spPr>
          <p:txBody>
            <a:bodyPr/>
            <a:lstStyle/>
            <a:p>
              <a:endParaRPr lang="en-GB"/>
            </a:p>
          </p:txBody>
        </p:sp>
        <p:sp>
          <p:nvSpPr>
            <p:cNvPr id="13" name="TextBox 13"/>
            <p:cNvSpPr txBox="1"/>
            <p:nvPr/>
          </p:nvSpPr>
          <p:spPr>
            <a:xfrm>
              <a:off x="0" y="9525"/>
              <a:ext cx="2461973" cy="1182914"/>
            </a:xfrm>
            <a:prstGeom prst="rect">
              <a:avLst/>
            </a:prstGeom>
          </p:spPr>
          <p:txBody>
            <a:bodyPr lIns="50800" tIns="50800" rIns="50800" bIns="50800" rtlCol="0" anchor="ctr"/>
            <a:lstStyle/>
            <a:p>
              <a:pPr algn="ctr">
                <a:lnSpc>
                  <a:spcPts val="2879"/>
                </a:lnSpc>
              </a:pPr>
              <a:endParaRPr/>
            </a:p>
          </p:txBody>
        </p:sp>
      </p:grpSp>
      <p:sp>
        <p:nvSpPr>
          <p:cNvPr id="14" name="TextBox 14"/>
          <p:cNvSpPr txBox="1"/>
          <p:nvPr/>
        </p:nvSpPr>
        <p:spPr>
          <a:xfrm>
            <a:off x="8344903" y="4208113"/>
            <a:ext cx="8121299" cy="3976370"/>
          </a:xfrm>
          <a:prstGeom prst="rect">
            <a:avLst/>
          </a:prstGeom>
        </p:spPr>
        <p:txBody>
          <a:bodyPr lIns="0" tIns="0" rIns="0" bIns="0" rtlCol="0" anchor="t">
            <a:spAutoFit/>
          </a:bodyPr>
          <a:lstStyle/>
          <a:p>
            <a:pPr algn="l">
              <a:lnSpc>
                <a:spcPts val="3779"/>
              </a:lnSpc>
            </a:pPr>
            <a:r>
              <a:rPr lang="en-US" sz="2699" b="1" spc="-94">
                <a:solidFill>
                  <a:srgbClr val="F6F6F6"/>
                </a:solidFill>
                <a:latin typeface="Verdana Pro Bold"/>
                <a:ea typeface="Verdana Pro Bold"/>
                <a:cs typeface="Verdana Pro Bold"/>
                <a:sym typeface="Verdana Pro Bold"/>
              </a:rPr>
              <a:t>What you’ll cover:</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What peer support and lived experience mean in practice</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Different models of peer delivery, from mutual aid to recovery coaching</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Benefits of peer support for people and for services</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Barriers, culture clashes and how to overcome them</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Standards, quality and outcomes that matter</a:t>
            </a:r>
          </a:p>
          <a:p>
            <a:pPr marL="474981" lvl="1" indent="-237491" algn="l">
              <a:lnSpc>
                <a:spcPts val="3080"/>
              </a:lnSpc>
              <a:buFont typeface="Arial"/>
              <a:buChar char="•"/>
            </a:pPr>
            <a:r>
              <a:rPr lang="en-US" sz="2200" spc="-77">
                <a:solidFill>
                  <a:srgbClr val="F6F6F6"/>
                </a:solidFill>
                <a:latin typeface="Verdana Pro"/>
                <a:ea typeface="Verdana Pro"/>
                <a:cs typeface="Verdana Pro"/>
                <a:sym typeface="Verdana Pro"/>
              </a:rPr>
              <a:t>Practical planning for introducing or expanding peer support</a:t>
            </a:r>
          </a:p>
          <a:p>
            <a:pPr algn="l">
              <a:lnSpc>
                <a:spcPts val="3080"/>
              </a:lnSpc>
            </a:pPr>
            <a:endParaRPr lang="en-US" sz="2200" spc="-77">
              <a:solidFill>
                <a:srgbClr val="F6F6F6"/>
              </a:solidFill>
              <a:latin typeface="Verdana Pro"/>
              <a:ea typeface="Verdana Pro"/>
              <a:cs typeface="Verdana Pro"/>
              <a:sym typeface="Verdana Pro"/>
            </a:endParaRPr>
          </a:p>
        </p:txBody>
      </p:sp>
      <p:sp>
        <p:nvSpPr>
          <p:cNvPr id="15" name="Freeform 15"/>
          <p:cNvSpPr/>
          <p:nvPr/>
        </p:nvSpPr>
        <p:spPr>
          <a:xfrm rot="10635573">
            <a:off x="13148464" y="7446621"/>
            <a:ext cx="7246715" cy="3623357"/>
          </a:xfrm>
          <a:custGeom>
            <a:avLst/>
            <a:gdLst/>
            <a:ahLst/>
            <a:cxnLst/>
            <a:rect l="l" t="t" r="r" b="b"/>
            <a:pathLst>
              <a:path w="7246715" h="3623357">
                <a:moveTo>
                  <a:pt x="0" y="0"/>
                </a:moveTo>
                <a:lnTo>
                  <a:pt x="7246715" y="0"/>
                </a:lnTo>
                <a:lnTo>
                  <a:pt x="7246715" y="3623358"/>
                </a:lnTo>
                <a:lnTo>
                  <a:pt x="0" y="362335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16" name="Freeform 16"/>
          <p:cNvSpPr/>
          <p:nvPr/>
        </p:nvSpPr>
        <p:spPr>
          <a:xfrm>
            <a:off x="1028700" y="943298"/>
            <a:ext cx="1698184" cy="865195"/>
          </a:xfrm>
          <a:custGeom>
            <a:avLst/>
            <a:gdLst/>
            <a:ahLst/>
            <a:cxnLst/>
            <a:rect l="l" t="t" r="r" b="b"/>
            <a:pathLst>
              <a:path w="1698184" h="865195">
                <a:moveTo>
                  <a:pt x="0" y="0"/>
                </a:moveTo>
                <a:lnTo>
                  <a:pt x="1698184" y="0"/>
                </a:lnTo>
                <a:lnTo>
                  <a:pt x="1698184" y="865196"/>
                </a:lnTo>
                <a:lnTo>
                  <a:pt x="0" y="865196"/>
                </a:lnTo>
                <a:lnTo>
                  <a:pt x="0" y="0"/>
                </a:lnTo>
                <a:close/>
              </a:path>
            </a:pathLst>
          </a:custGeom>
          <a:blipFill>
            <a:blip r:embed="rId6"/>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0043"/>
        </a:solidFill>
        <a:effectLst/>
      </p:bgPr>
    </p:bg>
    <p:spTree>
      <p:nvGrpSpPr>
        <p:cNvPr id="1" name=""/>
        <p:cNvGrpSpPr/>
        <p:nvPr/>
      </p:nvGrpSpPr>
      <p:grpSpPr>
        <a:xfrm>
          <a:off x="0" y="0"/>
          <a:ext cx="0" cy="0"/>
          <a:chOff x="0" y="0"/>
          <a:chExt cx="0" cy="0"/>
        </a:xfrm>
      </p:grpSpPr>
      <p:grpSp>
        <p:nvGrpSpPr>
          <p:cNvPr id="2" name="Group 2"/>
          <p:cNvGrpSpPr/>
          <p:nvPr/>
        </p:nvGrpSpPr>
        <p:grpSpPr>
          <a:xfrm>
            <a:off x="7911495" y="1375896"/>
            <a:ext cx="9347805" cy="2901222"/>
            <a:chOff x="0" y="0"/>
            <a:chExt cx="2461973" cy="764108"/>
          </a:xfrm>
        </p:grpSpPr>
        <p:sp>
          <p:nvSpPr>
            <p:cNvPr id="3" name="Freeform 3"/>
            <p:cNvSpPr/>
            <p:nvPr/>
          </p:nvSpPr>
          <p:spPr>
            <a:xfrm>
              <a:off x="0" y="0"/>
              <a:ext cx="2461973" cy="764108"/>
            </a:xfrm>
            <a:custGeom>
              <a:avLst/>
              <a:gdLst/>
              <a:ahLst/>
              <a:cxnLst/>
              <a:rect l="l" t="t" r="r" b="b"/>
              <a:pathLst>
                <a:path w="2461973" h="764108">
                  <a:moveTo>
                    <a:pt x="0" y="0"/>
                  </a:moveTo>
                  <a:lnTo>
                    <a:pt x="2461973" y="0"/>
                  </a:lnTo>
                  <a:lnTo>
                    <a:pt x="2461973" y="764108"/>
                  </a:lnTo>
                  <a:lnTo>
                    <a:pt x="0" y="764108"/>
                  </a:lnTo>
                  <a:close/>
                </a:path>
              </a:pathLst>
            </a:custGeom>
            <a:solidFill>
              <a:srgbClr val="7F5A93"/>
            </a:solidFill>
          </p:spPr>
          <p:txBody>
            <a:bodyPr/>
            <a:lstStyle/>
            <a:p>
              <a:endParaRPr lang="en-GB"/>
            </a:p>
          </p:txBody>
        </p:sp>
        <p:sp>
          <p:nvSpPr>
            <p:cNvPr id="4" name="TextBox 4"/>
            <p:cNvSpPr txBox="1"/>
            <p:nvPr/>
          </p:nvSpPr>
          <p:spPr>
            <a:xfrm>
              <a:off x="0" y="9525"/>
              <a:ext cx="2461973" cy="754583"/>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7911495" y="4562353"/>
            <a:ext cx="9347805" cy="2838490"/>
            <a:chOff x="0" y="0"/>
            <a:chExt cx="2461973" cy="747586"/>
          </a:xfrm>
        </p:grpSpPr>
        <p:sp>
          <p:nvSpPr>
            <p:cNvPr id="6" name="Freeform 6"/>
            <p:cNvSpPr/>
            <p:nvPr/>
          </p:nvSpPr>
          <p:spPr>
            <a:xfrm>
              <a:off x="0" y="0"/>
              <a:ext cx="2461973" cy="747586"/>
            </a:xfrm>
            <a:custGeom>
              <a:avLst/>
              <a:gdLst/>
              <a:ahLst/>
              <a:cxnLst/>
              <a:rect l="l" t="t" r="r" b="b"/>
              <a:pathLst>
                <a:path w="2461973" h="747586">
                  <a:moveTo>
                    <a:pt x="0" y="0"/>
                  </a:moveTo>
                  <a:lnTo>
                    <a:pt x="2461973" y="0"/>
                  </a:lnTo>
                  <a:lnTo>
                    <a:pt x="2461973" y="747586"/>
                  </a:lnTo>
                  <a:lnTo>
                    <a:pt x="0" y="747586"/>
                  </a:lnTo>
                  <a:close/>
                </a:path>
              </a:pathLst>
            </a:custGeom>
            <a:solidFill>
              <a:srgbClr val="7F5A93"/>
            </a:solidFill>
          </p:spPr>
          <p:txBody>
            <a:bodyPr/>
            <a:lstStyle/>
            <a:p>
              <a:endParaRPr lang="en-GB"/>
            </a:p>
          </p:txBody>
        </p:sp>
        <p:sp>
          <p:nvSpPr>
            <p:cNvPr id="7" name="TextBox 7"/>
            <p:cNvSpPr txBox="1"/>
            <p:nvPr/>
          </p:nvSpPr>
          <p:spPr>
            <a:xfrm>
              <a:off x="0" y="9525"/>
              <a:ext cx="2461973" cy="738061"/>
            </a:xfrm>
            <a:prstGeom prst="rect">
              <a:avLst/>
            </a:prstGeom>
          </p:spPr>
          <p:txBody>
            <a:bodyPr lIns="50800" tIns="50800" rIns="50800" bIns="50800" rtlCol="0" anchor="ctr"/>
            <a:lstStyle/>
            <a:p>
              <a:pPr algn="ctr">
                <a:lnSpc>
                  <a:spcPts val="2879"/>
                </a:lnSpc>
              </a:pPr>
              <a:endParaRPr/>
            </a:p>
          </p:txBody>
        </p:sp>
      </p:grpSp>
      <p:sp>
        <p:nvSpPr>
          <p:cNvPr id="8" name="TextBox 8"/>
          <p:cNvSpPr txBox="1"/>
          <p:nvPr/>
        </p:nvSpPr>
        <p:spPr>
          <a:xfrm>
            <a:off x="8163114" y="1545390"/>
            <a:ext cx="8844566" cy="7269480"/>
          </a:xfrm>
          <a:prstGeom prst="rect">
            <a:avLst/>
          </a:prstGeom>
        </p:spPr>
        <p:txBody>
          <a:bodyPr lIns="0" tIns="0" rIns="0" bIns="0" rtlCol="0" anchor="t">
            <a:spAutoFit/>
          </a:bodyPr>
          <a:lstStyle/>
          <a:p>
            <a:pPr algn="l">
              <a:lnSpc>
                <a:spcPts val="3779"/>
              </a:lnSpc>
            </a:pPr>
            <a:r>
              <a:rPr lang="en-US" sz="2699" b="1" spc="-94">
                <a:solidFill>
                  <a:srgbClr val="F6F6F6"/>
                </a:solidFill>
                <a:latin typeface="Verdana Pro Bold"/>
                <a:ea typeface="Verdana Pro Bold"/>
                <a:cs typeface="Verdana Pro Bold"/>
                <a:sym typeface="Verdana Pro Bold"/>
              </a:rPr>
              <a:t>What you’ll gain:</a:t>
            </a:r>
          </a:p>
          <a:p>
            <a:pPr algn="l">
              <a:lnSpc>
                <a:spcPts val="3079"/>
              </a:lnSpc>
            </a:pPr>
            <a:r>
              <a:rPr lang="en-US" sz="2199" spc="-76">
                <a:solidFill>
                  <a:srgbClr val="F6F6F6"/>
                </a:solidFill>
                <a:latin typeface="Verdana Pro"/>
                <a:ea typeface="Verdana Pro"/>
                <a:cs typeface="Verdana Pro"/>
                <a:sym typeface="Verdana Pro"/>
              </a:rPr>
              <a:t>A clear understanding of how to apply peer support in service settings</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Confidence to address challenges and build on opportunities</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Practical ideas you can use immediately to strengthen recovery outcomes</a:t>
            </a:r>
          </a:p>
          <a:p>
            <a:pPr algn="l">
              <a:lnSpc>
                <a:spcPts val="3079"/>
              </a:lnSpc>
            </a:pPr>
            <a:endParaRPr lang="en-US" sz="2199" spc="-76">
              <a:solidFill>
                <a:srgbClr val="F6F6F6"/>
              </a:solidFill>
              <a:latin typeface="Verdana Pro"/>
              <a:ea typeface="Verdana Pro"/>
              <a:cs typeface="Verdana Pro"/>
              <a:sym typeface="Verdana Pro"/>
            </a:endParaRPr>
          </a:p>
          <a:p>
            <a:pPr algn="l">
              <a:lnSpc>
                <a:spcPts val="3079"/>
              </a:lnSpc>
            </a:pPr>
            <a:endParaRPr lang="en-US" sz="2199" spc="-76">
              <a:solidFill>
                <a:srgbClr val="F6F6F6"/>
              </a:solidFill>
              <a:latin typeface="Verdana Pro"/>
              <a:ea typeface="Verdana Pro"/>
              <a:cs typeface="Verdana Pro"/>
              <a:sym typeface="Verdana Pro"/>
            </a:endParaRPr>
          </a:p>
          <a:p>
            <a:pPr algn="l">
              <a:lnSpc>
                <a:spcPts val="3779"/>
              </a:lnSpc>
            </a:pPr>
            <a:r>
              <a:rPr lang="en-US" sz="2699" b="1" spc="-94">
                <a:solidFill>
                  <a:srgbClr val="F6F6F6"/>
                </a:solidFill>
                <a:latin typeface="Verdana Pro Bold"/>
                <a:ea typeface="Verdana Pro Bold"/>
                <a:cs typeface="Verdana Pro Bold"/>
                <a:sym typeface="Verdana Pro Bold"/>
              </a:rPr>
              <a:t>Participants receive:</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Pre-session consultation to shape the training to your organisation</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Course materials and resources</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Certificate of completion</a:t>
            </a:r>
          </a:p>
          <a:p>
            <a:pPr marL="474979" lvl="1" indent="-237490" algn="l">
              <a:lnSpc>
                <a:spcPts val="3079"/>
              </a:lnSpc>
              <a:buFont typeface="Arial"/>
              <a:buChar char="•"/>
            </a:pPr>
            <a:r>
              <a:rPr lang="en-US" sz="2199" spc="-76">
                <a:solidFill>
                  <a:srgbClr val="F6F6F6"/>
                </a:solidFill>
                <a:latin typeface="Verdana Pro"/>
                <a:ea typeface="Verdana Pro"/>
                <a:cs typeface="Verdana Pro"/>
                <a:sym typeface="Verdana Pro"/>
              </a:rPr>
              <a:t>Optional one-to-one follow-up support</a:t>
            </a:r>
          </a:p>
          <a:p>
            <a:pPr algn="l">
              <a:lnSpc>
                <a:spcPts val="3079"/>
              </a:lnSpc>
            </a:pPr>
            <a:endParaRPr lang="en-US" sz="2199" spc="-76">
              <a:solidFill>
                <a:srgbClr val="F6F6F6"/>
              </a:solidFill>
              <a:latin typeface="Verdana Pro"/>
              <a:ea typeface="Verdana Pro"/>
              <a:cs typeface="Verdana Pro"/>
              <a:sym typeface="Verdana Pro"/>
            </a:endParaRPr>
          </a:p>
          <a:p>
            <a:pPr algn="just">
              <a:lnSpc>
                <a:spcPts val="3359"/>
              </a:lnSpc>
            </a:pPr>
            <a:r>
              <a:rPr lang="en-US" sz="2399" b="1" spc="-83">
                <a:solidFill>
                  <a:srgbClr val="F6F6F6"/>
                </a:solidFill>
                <a:latin typeface="Verdana Pro Bold"/>
                <a:ea typeface="Verdana Pro Bold"/>
                <a:cs typeface="Verdana Pro Bold"/>
                <a:sym typeface="Verdana Pro Bold"/>
              </a:rPr>
              <a:t>This training is ideal for managers, practitioners and commissioners who want to embed recovery-focused, peer-led practice in their work.</a:t>
            </a:r>
          </a:p>
        </p:txBody>
      </p:sp>
      <p:grpSp>
        <p:nvGrpSpPr>
          <p:cNvPr id="9" name="Group 9"/>
          <p:cNvGrpSpPr/>
          <p:nvPr/>
        </p:nvGrpSpPr>
        <p:grpSpPr>
          <a:xfrm>
            <a:off x="717364" y="3732671"/>
            <a:ext cx="6679224" cy="2961756"/>
            <a:chOff x="0" y="0"/>
            <a:chExt cx="8905632" cy="3949009"/>
          </a:xfrm>
        </p:grpSpPr>
        <p:sp>
          <p:nvSpPr>
            <p:cNvPr id="10" name="TextBox 10"/>
            <p:cNvSpPr txBox="1"/>
            <p:nvPr/>
          </p:nvSpPr>
          <p:spPr>
            <a:xfrm>
              <a:off x="0" y="0"/>
              <a:ext cx="8905632" cy="2805676"/>
            </a:xfrm>
            <a:prstGeom prst="rect">
              <a:avLst/>
            </a:prstGeom>
          </p:spPr>
          <p:txBody>
            <a:bodyPr lIns="0" tIns="0" rIns="0" bIns="0" rtlCol="0" anchor="t">
              <a:spAutoFit/>
            </a:bodyPr>
            <a:lstStyle/>
            <a:p>
              <a:pPr marL="0" lvl="0" indent="0" algn="l">
                <a:lnSpc>
                  <a:spcPts val="7580"/>
                </a:lnSpc>
                <a:spcBef>
                  <a:spcPct val="0"/>
                </a:spcBef>
              </a:pPr>
              <a:r>
                <a:rPr lang="en-US" sz="7580" b="1" i="1" spc="-250">
                  <a:solidFill>
                    <a:srgbClr val="FFFFFF"/>
                  </a:solidFill>
                  <a:latin typeface="ITC Avant Garde Gothic Bold Italics"/>
                  <a:ea typeface="ITC Avant Garde Gothic Bold Italics"/>
                  <a:cs typeface="ITC Avant Garde Gothic Bold Italics"/>
                  <a:sym typeface="ITC Avant Garde Gothic Bold Italics"/>
                </a:rPr>
                <a:t>Implementing Peer Support</a:t>
              </a:r>
            </a:p>
          </p:txBody>
        </p:sp>
        <p:sp>
          <p:nvSpPr>
            <p:cNvPr id="11" name="TextBox 11"/>
            <p:cNvSpPr txBox="1"/>
            <p:nvPr/>
          </p:nvSpPr>
          <p:spPr>
            <a:xfrm>
              <a:off x="0" y="2649059"/>
              <a:ext cx="8905632" cy="1299949"/>
            </a:xfrm>
            <a:prstGeom prst="rect">
              <a:avLst/>
            </a:prstGeom>
          </p:spPr>
          <p:txBody>
            <a:bodyPr lIns="0" tIns="0" rIns="0" bIns="0" rtlCol="0" anchor="t">
              <a:spAutoFit/>
            </a:bodyPr>
            <a:lstStyle/>
            <a:p>
              <a:pPr marL="0" lvl="0" indent="0" algn="l">
                <a:lnSpc>
                  <a:spcPts val="6397"/>
                </a:lnSpc>
                <a:spcBef>
                  <a:spcPct val="0"/>
                </a:spcBef>
              </a:pPr>
              <a:r>
                <a:rPr lang="en-US" sz="6397" b="1" i="1" spc="-211">
                  <a:solidFill>
                    <a:srgbClr val="EBD4F9"/>
                  </a:solidFill>
                  <a:latin typeface="ITC Avant Garde Gothic Bold Italics"/>
                  <a:ea typeface="ITC Avant Garde Gothic Bold Italics"/>
                  <a:cs typeface="ITC Avant Garde Gothic Bold Italics"/>
                  <a:sym typeface="ITC Avant Garde Gothic Bold Italics"/>
                </a:rPr>
                <a:t>in Services</a:t>
              </a:r>
            </a:p>
          </p:txBody>
        </p:sp>
      </p:grpSp>
      <p:sp>
        <p:nvSpPr>
          <p:cNvPr id="12" name="Freeform 12"/>
          <p:cNvSpPr/>
          <p:nvPr/>
        </p:nvSpPr>
        <p:spPr>
          <a:xfrm>
            <a:off x="1165305" y="1417045"/>
            <a:ext cx="2982531" cy="1491265"/>
          </a:xfrm>
          <a:custGeom>
            <a:avLst/>
            <a:gdLst/>
            <a:ahLst/>
            <a:cxnLst/>
            <a:rect l="l" t="t" r="r" b="b"/>
            <a:pathLst>
              <a:path w="2982531" h="1491265">
                <a:moveTo>
                  <a:pt x="0" y="0"/>
                </a:moveTo>
                <a:lnTo>
                  <a:pt x="2982531" y="0"/>
                </a:lnTo>
                <a:lnTo>
                  <a:pt x="2982531" y="1491265"/>
                </a:lnTo>
                <a:lnTo>
                  <a:pt x="0" y="14912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13" name="Freeform 13"/>
          <p:cNvSpPr/>
          <p:nvPr/>
        </p:nvSpPr>
        <p:spPr>
          <a:xfrm rot="-70064">
            <a:off x="3306195" y="648998"/>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grpSp>
        <p:nvGrpSpPr>
          <p:cNvPr id="14" name="Group 14"/>
          <p:cNvGrpSpPr/>
          <p:nvPr/>
        </p:nvGrpSpPr>
        <p:grpSpPr>
          <a:xfrm rot="-10800000">
            <a:off x="717515" y="690147"/>
            <a:ext cx="2593716" cy="1453796"/>
            <a:chOff x="0" y="0"/>
            <a:chExt cx="1450116" cy="812800"/>
          </a:xfrm>
        </p:grpSpPr>
        <p:sp>
          <p:nvSpPr>
            <p:cNvPr id="15" name="Freeform 15"/>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A677C2"/>
            </a:solidFill>
            <a:ln cap="sq">
              <a:noFill/>
              <a:prstDash val="solid"/>
              <a:miter/>
            </a:ln>
          </p:spPr>
          <p:txBody>
            <a:bodyPr/>
            <a:lstStyle/>
            <a:p>
              <a:endParaRPr lang="en-GB"/>
            </a:p>
          </p:txBody>
        </p:sp>
        <p:sp>
          <p:nvSpPr>
            <p:cNvPr id="16" name="TextBox 16"/>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sp>
        <p:nvSpPr>
          <p:cNvPr id="17" name="Freeform 17"/>
          <p:cNvSpPr/>
          <p:nvPr/>
        </p:nvSpPr>
        <p:spPr>
          <a:xfrm rot="10635573">
            <a:off x="272722" y="8031882"/>
            <a:ext cx="7246715" cy="3623357"/>
          </a:xfrm>
          <a:custGeom>
            <a:avLst/>
            <a:gdLst/>
            <a:ahLst/>
            <a:cxnLst/>
            <a:rect l="l" t="t" r="r" b="b"/>
            <a:pathLst>
              <a:path w="7246715" h="3623357">
                <a:moveTo>
                  <a:pt x="0" y="0"/>
                </a:moveTo>
                <a:lnTo>
                  <a:pt x="7246714" y="0"/>
                </a:lnTo>
                <a:lnTo>
                  <a:pt x="7246714" y="3623358"/>
                </a:lnTo>
                <a:lnTo>
                  <a:pt x="0" y="362335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18" name="Freeform 18"/>
          <p:cNvSpPr/>
          <p:nvPr/>
        </p:nvSpPr>
        <p:spPr>
          <a:xfrm>
            <a:off x="1028700" y="984447"/>
            <a:ext cx="1698184" cy="865195"/>
          </a:xfrm>
          <a:custGeom>
            <a:avLst/>
            <a:gdLst/>
            <a:ahLst/>
            <a:cxnLst/>
            <a:rect l="l" t="t" r="r" b="b"/>
            <a:pathLst>
              <a:path w="1698184" h="865195">
                <a:moveTo>
                  <a:pt x="0" y="0"/>
                </a:moveTo>
                <a:lnTo>
                  <a:pt x="1698184" y="0"/>
                </a:lnTo>
                <a:lnTo>
                  <a:pt x="1698184" y="865196"/>
                </a:lnTo>
                <a:lnTo>
                  <a:pt x="0" y="865196"/>
                </a:lnTo>
                <a:lnTo>
                  <a:pt x="0" y="0"/>
                </a:lnTo>
                <a:close/>
              </a:path>
            </a:pathLst>
          </a:custGeom>
          <a:blipFill>
            <a:blip r:embed="rId6"/>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rot="-5400000">
            <a:off x="12474728" y="1186120"/>
            <a:ext cx="1341731" cy="1341731"/>
          </a:xfrm>
          <a:custGeom>
            <a:avLst/>
            <a:gdLst/>
            <a:ahLst/>
            <a:cxnLst/>
            <a:rect l="l" t="t" r="r" b="b"/>
            <a:pathLst>
              <a:path w="1341731" h="1341731">
                <a:moveTo>
                  <a:pt x="0" y="0"/>
                </a:moveTo>
                <a:lnTo>
                  <a:pt x="1341730" y="0"/>
                </a:lnTo>
                <a:lnTo>
                  <a:pt x="1341730" y="1341731"/>
                </a:lnTo>
                <a:lnTo>
                  <a:pt x="0" y="134173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15771414" y="1120302"/>
            <a:ext cx="1816394" cy="974033"/>
            <a:chOff x="0" y="0"/>
            <a:chExt cx="1547225" cy="829692"/>
          </a:xfrm>
        </p:grpSpPr>
        <p:sp>
          <p:nvSpPr>
            <p:cNvPr id="4" name="Freeform 4"/>
            <p:cNvSpPr/>
            <p:nvPr/>
          </p:nvSpPr>
          <p:spPr>
            <a:xfrm>
              <a:off x="0" y="0"/>
              <a:ext cx="1547225" cy="829692"/>
            </a:xfrm>
            <a:custGeom>
              <a:avLst/>
              <a:gdLst/>
              <a:ahLst/>
              <a:cxnLst/>
              <a:rect l="l" t="t" r="r" b="b"/>
              <a:pathLst>
                <a:path w="1547225" h="829692">
                  <a:moveTo>
                    <a:pt x="0" y="0"/>
                  </a:moveTo>
                  <a:lnTo>
                    <a:pt x="1547225" y="0"/>
                  </a:lnTo>
                  <a:lnTo>
                    <a:pt x="1547225" y="829692"/>
                  </a:lnTo>
                  <a:lnTo>
                    <a:pt x="0" y="829692"/>
                  </a:lnTo>
                  <a:close/>
                </a:path>
              </a:pathLst>
            </a:custGeom>
            <a:solidFill>
              <a:srgbClr val="7F5A93"/>
            </a:solidFill>
            <a:ln cap="sq">
              <a:noFill/>
              <a:prstDash val="solid"/>
              <a:miter/>
            </a:ln>
          </p:spPr>
          <p:txBody>
            <a:bodyPr/>
            <a:lstStyle/>
            <a:p>
              <a:endParaRPr lang="en-GB"/>
            </a:p>
          </p:txBody>
        </p:sp>
        <p:sp>
          <p:nvSpPr>
            <p:cNvPr id="5" name="TextBox 5"/>
            <p:cNvSpPr txBox="1"/>
            <p:nvPr/>
          </p:nvSpPr>
          <p:spPr>
            <a:xfrm>
              <a:off x="0" y="0"/>
              <a:ext cx="1547225" cy="829692"/>
            </a:xfrm>
            <a:prstGeom prst="rect">
              <a:avLst/>
            </a:prstGeom>
          </p:spPr>
          <p:txBody>
            <a:bodyPr lIns="33343" tIns="33343" rIns="33343" bIns="33343" rtlCol="0" anchor="ctr"/>
            <a:lstStyle/>
            <a:p>
              <a:pPr algn="ctr">
                <a:lnSpc>
                  <a:spcPts val="2640"/>
                </a:lnSpc>
              </a:pPr>
              <a:endParaRPr/>
            </a:p>
          </p:txBody>
        </p:sp>
      </p:grpSp>
      <p:sp>
        <p:nvSpPr>
          <p:cNvPr id="6" name="Freeform 6"/>
          <p:cNvSpPr/>
          <p:nvPr/>
        </p:nvSpPr>
        <p:spPr>
          <a:xfrm rot="-10800000">
            <a:off x="13823349" y="1120302"/>
            <a:ext cx="1948065" cy="974033"/>
          </a:xfrm>
          <a:custGeom>
            <a:avLst/>
            <a:gdLst/>
            <a:ahLst/>
            <a:cxnLst/>
            <a:rect l="l" t="t" r="r" b="b"/>
            <a:pathLst>
              <a:path w="1948065" h="974033">
                <a:moveTo>
                  <a:pt x="0" y="0"/>
                </a:moveTo>
                <a:lnTo>
                  <a:pt x="1948065" y="0"/>
                </a:lnTo>
                <a:lnTo>
                  <a:pt x="1948065" y="974033"/>
                </a:lnTo>
                <a:lnTo>
                  <a:pt x="0" y="97403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7" name="Freeform 7"/>
          <p:cNvSpPr/>
          <p:nvPr/>
        </p:nvSpPr>
        <p:spPr>
          <a:xfrm rot="-5400000">
            <a:off x="12466079" y="2536499"/>
            <a:ext cx="1359028" cy="1341731"/>
          </a:xfrm>
          <a:custGeom>
            <a:avLst/>
            <a:gdLst/>
            <a:ahLst/>
            <a:cxnLst/>
            <a:rect l="l" t="t" r="r" b="b"/>
            <a:pathLst>
              <a:path w="1359028" h="1341731">
                <a:moveTo>
                  <a:pt x="0" y="0"/>
                </a:moveTo>
                <a:lnTo>
                  <a:pt x="1359028" y="0"/>
                </a:lnTo>
                <a:lnTo>
                  <a:pt x="1359028" y="1341731"/>
                </a:lnTo>
                <a:lnTo>
                  <a:pt x="0" y="134173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8" name="Freeform 8"/>
          <p:cNvSpPr/>
          <p:nvPr/>
        </p:nvSpPr>
        <p:spPr>
          <a:xfrm>
            <a:off x="420830" y="255107"/>
            <a:ext cx="1698184" cy="865195"/>
          </a:xfrm>
          <a:custGeom>
            <a:avLst/>
            <a:gdLst/>
            <a:ahLst/>
            <a:cxnLst/>
            <a:rect l="l" t="t" r="r" b="b"/>
            <a:pathLst>
              <a:path w="1698184" h="865195">
                <a:moveTo>
                  <a:pt x="0" y="0"/>
                </a:moveTo>
                <a:lnTo>
                  <a:pt x="1698184" y="0"/>
                </a:lnTo>
                <a:lnTo>
                  <a:pt x="1698184" y="865195"/>
                </a:lnTo>
                <a:lnTo>
                  <a:pt x="0" y="865195"/>
                </a:lnTo>
                <a:lnTo>
                  <a:pt x="0" y="0"/>
                </a:lnTo>
                <a:close/>
              </a:path>
            </a:pathLst>
          </a:custGeom>
          <a:blipFill>
            <a:blip r:embed="rId8"/>
            <a:stretch>
              <a:fillRect/>
            </a:stretch>
          </a:blipFill>
        </p:spPr>
        <p:txBody>
          <a:bodyPr/>
          <a:lstStyle/>
          <a:p>
            <a:endParaRPr lang="en-GB"/>
          </a:p>
        </p:txBody>
      </p:sp>
      <p:grpSp>
        <p:nvGrpSpPr>
          <p:cNvPr id="9" name="Group 9"/>
          <p:cNvGrpSpPr/>
          <p:nvPr/>
        </p:nvGrpSpPr>
        <p:grpSpPr>
          <a:xfrm>
            <a:off x="258429" y="7313693"/>
            <a:ext cx="8451839" cy="2718859"/>
            <a:chOff x="0" y="0"/>
            <a:chExt cx="2225999" cy="716078"/>
          </a:xfrm>
        </p:grpSpPr>
        <p:sp>
          <p:nvSpPr>
            <p:cNvPr id="10" name="Freeform 10"/>
            <p:cNvSpPr/>
            <p:nvPr/>
          </p:nvSpPr>
          <p:spPr>
            <a:xfrm>
              <a:off x="0" y="0"/>
              <a:ext cx="2225999" cy="716078"/>
            </a:xfrm>
            <a:custGeom>
              <a:avLst/>
              <a:gdLst/>
              <a:ahLst/>
              <a:cxnLst/>
              <a:rect l="l" t="t" r="r" b="b"/>
              <a:pathLst>
                <a:path w="2225999" h="716078">
                  <a:moveTo>
                    <a:pt x="0" y="0"/>
                  </a:moveTo>
                  <a:lnTo>
                    <a:pt x="2225999" y="0"/>
                  </a:lnTo>
                  <a:lnTo>
                    <a:pt x="2225999" y="716078"/>
                  </a:lnTo>
                  <a:lnTo>
                    <a:pt x="0" y="716078"/>
                  </a:lnTo>
                  <a:close/>
                </a:path>
              </a:pathLst>
            </a:custGeom>
            <a:solidFill>
              <a:srgbClr val="EBD4F9"/>
            </a:solidFill>
          </p:spPr>
          <p:txBody>
            <a:bodyPr/>
            <a:lstStyle/>
            <a:p>
              <a:endParaRPr lang="en-GB"/>
            </a:p>
          </p:txBody>
        </p:sp>
        <p:sp>
          <p:nvSpPr>
            <p:cNvPr id="11" name="TextBox 11"/>
            <p:cNvSpPr txBox="1"/>
            <p:nvPr/>
          </p:nvSpPr>
          <p:spPr>
            <a:xfrm>
              <a:off x="0" y="9525"/>
              <a:ext cx="2225999" cy="706553"/>
            </a:xfrm>
            <a:prstGeom prst="rect">
              <a:avLst/>
            </a:prstGeom>
          </p:spPr>
          <p:txBody>
            <a:bodyPr lIns="50800" tIns="50800" rIns="50800" bIns="50800" rtlCol="0" anchor="ctr"/>
            <a:lstStyle/>
            <a:p>
              <a:pPr algn="ctr">
                <a:lnSpc>
                  <a:spcPts val="2879"/>
                </a:lnSpc>
              </a:pPr>
              <a:endParaRPr/>
            </a:p>
          </p:txBody>
        </p:sp>
      </p:grpSp>
      <p:sp>
        <p:nvSpPr>
          <p:cNvPr id="12" name="TextBox 12"/>
          <p:cNvSpPr txBox="1"/>
          <p:nvPr/>
        </p:nvSpPr>
        <p:spPr>
          <a:xfrm>
            <a:off x="420830" y="3423912"/>
            <a:ext cx="8289438" cy="6743700"/>
          </a:xfrm>
          <a:prstGeom prst="rect">
            <a:avLst/>
          </a:prstGeom>
        </p:spPr>
        <p:txBody>
          <a:bodyPr lIns="0" tIns="0" rIns="0" bIns="0" rtlCol="0" anchor="t">
            <a:spAutoFit/>
          </a:bodyPr>
          <a:lstStyle/>
          <a:p>
            <a:pPr algn="just">
              <a:lnSpc>
                <a:spcPts val="2644"/>
              </a:lnSpc>
            </a:pPr>
            <a:r>
              <a:rPr lang="en-US" sz="2203" spc="-77">
                <a:solidFill>
                  <a:srgbClr val="010101"/>
                </a:solidFill>
                <a:latin typeface="Verdana Pro"/>
                <a:ea typeface="Verdana Pro"/>
                <a:cs typeface="Verdana Pro"/>
                <a:sym typeface="Verdana Pro"/>
              </a:rPr>
              <a:t>Alcohol and other drug use affects well-being, safety and performance in every kind of workplace. Understanding it helps organisations create safer, more supportive environments where people can thrive.</a:t>
            </a:r>
          </a:p>
          <a:p>
            <a:pPr algn="just">
              <a:lnSpc>
                <a:spcPts val="2644"/>
              </a:lnSpc>
            </a:pPr>
            <a:endParaRPr lang="en-US" sz="2203" spc="-77">
              <a:solidFill>
                <a:srgbClr val="010101"/>
              </a:solidFill>
              <a:latin typeface="Verdana Pro"/>
              <a:ea typeface="Verdana Pro"/>
              <a:cs typeface="Verdana Pro"/>
              <a:sym typeface="Verdana Pro"/>
            </a:endParaRPr>
          </a:p>
          <a:p>
            <a:pPr marL="0" lvl="0" indent="0" algn="just">
              <a:lnSpc>
                <a:spcPts val="2644"/>
              </a:lnSpc>
            </a:pPr>
            <a:r>
              <a:rPr lang="en-US" sz="2203" spc="-77">
                <a:solidFill>
                  <a:srgbClr val="010101"/>
                </a:solidFill>
                <a:latin typeface="Verdana Pro"/>
                <a:ea typeface="Verdana Pro"/>
                <a:cs typeface="Verdana Pro"/>
                <a:sym typeface="Verdana Pro"/>
              </a:rPr>
              <a:t>This course builds confidence for managers and teams to recognise early signs, start conversations and take action that balances care with accountability. It also explores how workplace culture and policy shape responses to alcohol and drug use and how to manage complex or sensitive situations with confidence.</a:t>
            </a:r>
          </a:p>
          <a:p>
            <a:pPr marL="0" lvl="0" indent="0" algn="just">
              <a:lnSpc>
                <a:spcPts val="2644"/>
              </a:lnSpc>
            </a:pPr>
            <a:endParaRPr lang="en-US" sz="2203" spc="-77">
              <a:solidFill>
                <a:srgbClr val="010101"/>
              </a:solidFill>
              <a:latin typeface="Verdana Pro"/>
              <a:ea typeface="Verdana Pro"/>
              <a:cs typeface="Verdana Pro"/>
              <a:sym typeface="Verdana Pro"/>
            </a:endParaRPr>
          </a:p>
          <a:p>
            <a:pPr marL="0" lvl="0" indent="0" algn="just">
              <a:lnSpc>
                <a:spcPts val="3244"/>
              </a:lnSpc>
            </a:pPr>
            <a:r>
              <a:rPr lang="en-US" sz="2703" b="1" u="none" strike="noStrike" spc="-94">
                <a:solidFill>
                  <a:srgbClr val="010101"/>
                </a:solidFill>
                <a:latin typeface="Verdana Pro Bold"/>
                <a:ea typeface="Verdana Pro Bold"/>
                <a:cs typeface="Verdana Pro Bold"/>
                <a:sym typeface="Verdana Pro Bold"/>
              </a:rPr>
              <a:t>What you’ll cover</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The impact of alcohol and drug use in the workplace</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How to recognise early signs and understand their effect</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Approaching and handling concerns constructively</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Balancing wellbeing, safety and legal responsibilities</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Organisational culture, risk and staff support</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When and how to seek specialist advice</a:t>
            </a:r>
          </a:p>
          <a:p>
            <a:pPr marL="0" lvl="0" indent="0" algn="just">
              <a:lnSpc>
                <a:spcPts val="2644"/>
              </a:lnSpc>
            </a:pPr>
            <a:endParaRPr lang="en-US" sz="2203" u="none" strike="noStrike" spc="-77">
              <a:solidFill>
                <a:srgbClr val="010101"/>
              </a:solidFill>
              <a:latin typeface="Verdana Pro"/>
              <a:ea typeface="Verdana Pro"/>
              <a:cs typeface="Verdana Pro"/>
              <a:sym typeface="Verdana Pro"/>
            </a:endParaRPr>
          </a:p>
        </p:txBody>
      </p:sp>
      <p:grpSp>
        <p:nvGrpSpPr>
          <p:cNvPr id="13" name="Group 13"/>
          <p:cNvGrpSpPr/>
          <p:nvPr/>
        </p:nvGrpSpPr>
        <p:grpSpPr>
          <a:xfrm>
            <a:off x="420830" y="1157274"/>
            <a:ext cx="8289438" cy="2266638"/>
            <a:chOff x="0" y="0"/>
            <a:chExt cx="11052584" cy="3022184"/>
          </a:xfrm>
        </p:grpSpPr>
        <p:sp>
          <p:nvSpPr>
            <p:cNvPr id="14" name="TextBox 14"/>
            <p:cNvSpPr txBox="1"/>
            <p:nvPr/>
          </p:nvSpPr>
          <p:spPr>
            <a:xfrm>
              <a:off x="0" y="-66675"/>
              <a:ext cx="11052584" cy="1361363"/>
            </a:xfrm>
            <a:prstGeom prst="rect">
              <a:avLst/>
            </a:prstGeom>
          </p:spPr>
          <p:txBody>
            <a:bodyPr lIns="0" tIns="0" rIns="0" bIns="0" rtlCol="0" anchor="t">
              <a:spAutoFit/>
            </a:bodyPr>
            <a:lstStyle/>
            <a:p>
              <a:pPr marL="0" lvl="0" indent="0" algn="l">
                <a:lnSpc>
                  <a:spcPts val="7024"/>
                </a:lnSpc>
              </a:pPr>
              <a:r>
                <a:rPr lang="en-US" sz="6385" b="1" spc="-210">
                  <a:solidFill>
                    <a:srgbClr val="2D2D2D"/>
                  </a:solidFill>
                  <a:latin typeface="ITC Avant Garde Gothic Bold"/>
                  <a:ea typeface="ITC Avant Garde Gothic Bold"/>
                  <a:cs typeface="ITC Avant Garde Gothic Bold"/>
                  <a:sym typeface="ITC Avant Garde Gothic Bold"/>
                </a:rPr>
                <a:t>Managing the use of</a:t>
              </a:r>
            </a:p>
          </p:txBody>
        </p:sp>
        <p:sp>
          <p:nvSpPr>
            <p:cNvPr id="15" name="TextBox 15"/>
            <p:cNvSpPr txBox="1"/>
            <p:nvPr/>
          </p:nvSpPr>
          <p:spPr>
            <a:xfrm>
              <a:off x="0" y="1138841"/>
              <a:ext cx="9420656" cy="1883343"/>
            </a:xfrm>
            <a:prstGeom prst="rect">
              <a:avLst/>
            </a:prstGeom>
          </p:spPr>
          <p:txBody>
            <a:bodyPr lIns="0" tIns="0" rIns="0" bIns="0" rtlCol="0" anchor="t">
              <a:spAutoFit/>
            </a:bodyPr>
            <a:lstStyle/>
            <a:p>
              <a:pPr marL="0" lvl="0" indent="0" algn="l">
                <a:lnSpc>
                  <a:spcPts val="5196"/>
                </a:lnSpc>
              </a:pPr>
              <a:r>
                <a:rPr lang="en-US" sz="4724" b="1" spc="-155">
                  <a:solidFill>
                    <a:srgbClr val="7F5A93"/>
                  </a:solidFill>
                  <a:latin typeface="ITC Avant Garde Gothic Bold"/>
                  <a:ea typeface="ITC Avant Garde Gothic Bold"/>
                  <a:cs typeface="ITC Avant Garde Gothic Bold"/>
                  <a:sym typeface="ITC Avant Garde Gothic Bold"/>
                </a:rPr>
                <a:t>Alcohol &amp; Other Drugs in the Workplace</a:t>
              </a:r>
            </a:p>
          </p:txBody>
        </p:sp>
      </p:grpSp>
      <p:grpSp>
        <p:nvGrpSpPr>
          <p:cNvPr id="16" name="Group 16"/>
          <p:cNvGrpSpPr/>
          <p:nvPr/>
        </p:nvGrpSpPr>
        <p:grpSpPr>
          <a:xfrm>
            <a:off x="13816458" y="2094335"/>
            <a:ext cx="3771350" cy="1726726"/>
            <a:chOff x="0" y="0"/>
            <a:chExt cx="3212478" cy="1470844"/>
          </a:xfrm>
        </p:grpSpPr>
        <p:sp>
          <p:nvSpPr>
            <p:cNvPr id="17" name="Freeform 17"/>
            <p:cNvSpPr/>
            <p:nvPr/>
          </p:nvSpPr>
          <p:spPr>
            <a:xfrm>
              <a:off x="0" y="0"/>
              <a:ext cx="3212478" cy="1470844"/>
            </a:xfrm>
            <a:custGeom>
              <a:avLst/>
              <a:gdLst/>
              <a:ahLst/>
              <a:cxnLst/>
              <a:rect l="l" t="t" r="r" b="b"/>
              <a:pathLst>
                <a:path w="3212478" h="1470844">
                  <a:moveTo>
                    <a:pt x="0" y="0"/>
                  </a:moveTo>
                  <a:lnTo>
                    <a:pt x="3212478" y="0"/>
                  </a:lnTo>
                  <a:lnTo>
                    <a:pt x="3212478" y="1470844"/>
                  </a:lnTo>
                  <a:lnTo>
                    <a:pt x="0" y="1470844"/>
                  </a:lnTo>
                  <a:close/>
                </a:path>
              </a:pathLst>
            </a:custGeom>
            <a:solidFill>
              <a:srgbClr val="400043"/>
            </a:solidFill>
            <a:ln cap="sq">
              <a:noFill/>
              <a:prstDash val="solid"/>
              <a:miter/>
            </a:ln>
          </p:spPr>
          <p:txBody>
            <a:bodyPr/>
            <a:lstStyle/>
            <a:p>
              <a:endParaRPr lang="en-GB"/>
            </a:p>
          </p:txBody>
        </p:sp>
        <p:sp>
          <p:nvSpPr>
            <p:cNvPr id="18" name="TextBox 18"/>
            <p:cNvSpPr txBox="1"/>
            <p:nvPr/>
          </p:nvSpPr>
          <p:spPr>
            <a:xfrm>
              <a:off x="0" y="0"/>
              <a:ext cx="3212478" cy="1470844"/>
            </a:xfrm>
            <a:prstGeom prst="rect">
              <a:avLst/>
            </a:prstGeom>
          </p:spPr>
          <p:txBody>
            <a:bodyPr lIns="33343" tIns="33343" rIns="33343" bIns="33343" rtlCol="0" anchor="ctr"/>
            <a:lstStyle/>
            <a:p>
              <a:pPr algn="ctr">
                <a:lnSpc>
                  <a:spcPts val="2640"/>
                </a:lnSpc>
              </a:pPr>
              <a:endParaRPr/>
            </a:p>
          </p:txBody>
        </p:sp>
      </p:grpSp>
      <p:grpSp>
        <p:nvGrpSpPr>
          <p:cNvPr id="19" name="Group 19"/>
          <p:cNvGrpSpPr/>
          <p:nvPr/>
        </p:nvGrpSpPr>
        <p:grpSpPr>
          <a:xfrm>
            <a:off x="9149447" y="4325028"/>
            <a:ext cx="8942624" cy="3386643"/>
            <a:chOff x="0" y="0"/>
            <a:chExt cx="2355259" cy="891955"/>
          </a:xfrm>
        </p:grpSpPr>
        <p:sp>
          <p:nvSpPr>
            <p:cNvPr id="20" name="Freeform 20"/>
            <p:cNvSpPr/>
            <p:nvPr/>
          </p:nvSpPr>
          <p:spPr>
            <a:xfrm>
              <a:off x="0" y="0"/>
              <a:ext cx="2355259" cy="891955"/>
            </a:xfrm>
            <a:custGeom>
              <a:avLst/>
              <a:gdLst/>
              <a:ahLst/>
              <a:cxnLst/>
              <a:rect l="l" t="t" r="r" b="b"/>
              <a:pathLst>
                <a:path w="2355259" h="891955">
                  <a:moveTo>
                    <a:pt x="0" y="0"/>
                  </a:moveTo>
                  <a:lnTo>
                    <a:pt x="2355259" y="0"/>
                  </a:lnTo>
                  <a:lnTo>
                    <a:pt x="2355259" y="891955"/>
                  </a:lnTo>
                  <a:lnTo>
                    <a:pt x="0" y="891955"/>
                  </a:lnTo>
                  <a:close/>
                </a:path>
              </a:pathLst>
            </a:custGeom>
            <a:solidFill>
              <a:srgbClr val="EBD4F9"/>
            </a:solidFill>
          </p:spPr>
          <p:txBody>
            <a:bodyPr/>
            <a:lstStyle/>
            <a:p>
              <a:endParaRPr lang="en-GB"/>
            </a:p>
          </p:txBody>
        </p:sp>
        <p:sp>
          <p:nvSpPr>
            <p:cNvPr id="21" name="TextBox 21"/>
            <p:cNvSpPr txBox="1"/>
            <p:nvPr/>
          </p:nvSpPr>
          <p:spPr>
            <a:xfrm>
              <a:off x="0" y="9525"/>
              <a:ext cx="2355259" cy="882430"/>
            </a:xfrm>
            <a:prstGeom prst="rect">
              <a:avLst/>
            </a:prstGeom>
          </p:spPr>
          <p:txBody>
            <a:bodyPr lIns="50800" tIns="50800" rIns="50800" bIns="50800" rtlCol="0" anchor="ctr"/>
            <a:lstStyle/>
            <a:p>
              <a:pPr algn="ctr">
                <a:lnSpc>
                  <a:spcPts val="2879"/>
                </a:lnSpc>
              </a:pPr>
              <a:endParaRPr/>
            </a:p>
          </p:txBody>
        </p:sp>
      </p:grpSp>
      <p:sp>
        <p:nvSpPr>
          <p:cNvPr id="22" name="TextBox 22"/>
          <p:cNvSpPr txBox="1"/>
          <p:nvPr/>
        </p:nvSpPr>
        <p:spPr>
          <a:xfrm>
            <a:off x="9381133" y="4105275"/>
            <a:ext cx="8443809" cy="5257800"/>
          </a:xfrm>
          <a:prstGeom prst="rect">
            <a:avLst/>
          </a:prstGeom>
        </p:spPr>
        <p:txBody>
          <a:bodyPr lIns="0" tIns="0" rIns="0" bIns="0" rtlCol="0" anchor="t">
            <a:spAutoFit/>
          </a:bodyPr>
          <a:lstStyle/>
          <a:p>
            <a:pPr algn="just">
              <a:lnSpc>
                <a:spcPts val="2644"/>
              </a:lnSpc>
            </a:pPr>
            <a:endParaRPr/>
          </a:p>
          <a:p>
            <a:pPr algn="just">
              <a:lnSpc>
                <a:spcPts val="3244"/>
              </a:lnSpc>
            </a:pPr>
            <a:r>
              <a:rPr lang="en-US" sz="2703" b="1" u="none" strike="noStrike" spc="-94">
                <a:solidFill>
                  <a:srgbClr val="010101"/>
                </a:solidFill>
                <a:latin typeface="Verdana Pro Bold"/>
                <a:ea typeface="Verdana Pro Bold"/>
                <a:cs typeface="Verdana Pro Bold"/>
                <a:sym typeface="Verdana Pro Bold"/>
              </a:rPr>
              <a:t>What you’ll gain</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Practical tools for responding effectively and confidently</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Strategies for prevention and early intervention</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Knowledge to reduce risk and support staff wellbeing</a:t>
            </a:r>
          </a:p>
          <a:p>
            <a:pPr algn="just">
              <a:lnSpc>
                <a:spcPts val="2181"/>
              </a:lnSpc>
            </a:pPr>
            <a:endParaRPr lang="en-US" sz="2203" u="none" strike="noStrike" spc="-77">
              <a:solidFill>
                <a:srgbClr val="010101"/>
              </a:solidFill>
              <a:latin typeface="Verdana Pro"/>
              <a:ea typeface="Verdana Pro"/>
              <a:cs typeface="Verdana Pro"/>
              <a:sym typeface="Verdana Pro"/>
            </a:endParaRPr>
          </a:p>
          <a:p>
            <a:pPr algn="just">
              <a:lnSpc>
                <a:spcPts val="3244"/>
              </a:lnSpc>
            </a:pPr>
            <a:r>
              <a:rPr lang="en-US" sz="2703" b="1" u="none" strike="noStrike" spc="-94">
                <a:solidFill>
                  <a:srgbClr val="010101"/>
                </a:solidFill>
                <a:latin typeface="Verdana Pro Bold"/>
                <a:ea typeface="Verdana Pro Bold"/>
                <a:cs typeface="Verdana Pro Bold"/>
                <a:sym typeface="Verdana Pro Bold"/>
              </a:rPr>
              <a:t>Participants receive</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Pre-session consultation to tailor the training</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Course materials and certificate of completion</a:t>
            </a:r>
          </a:p>
          <a:p>
            <a:pPr marL="475703" lvl="1" indent="-237852" algn="just">
              <a:lnSpc>
                <a:spcPts val="2644"/>
              </a:lnSpc>
              <a:buFont typeface="Arial"/>
              <a:buChar char="•"/>
            </a:pPr>
            <a:r>
              <a:rPr lang="en-US" sz="2203" u="none" strike="noStrike" spc="-77">
                <a:solidFill>
                  <a:srgbClr val="010101"/>
                </a:solidFill>
                <a:latin typeface="Verdana Pro"/>
                <a:ea typeface="Verdana Pro"/>
                <a:cs typeface="Verdana Pro"/>
                <a:sym typeface="Verdana Pro"/>
              </a:rPr>
              <a:t>Optional follow-up support</a:t>
            </a:r>
          </a:p>
          <a:p>
            <a:pPr algn="just">
              <a:lnSpc>
                <a:spcPts val="3613"/>
              </a:lnSpc>
            </a:pPr>
            <a:endParaRPr lang="en-US" sz="2203" u="none" strike="noStrike" spc="-77">
              <a:solidFill>
                <a:srgbClr val="010101"/>
              </a:solidFill>
              <a:latin typeface="Verdana Pro"/>
              <a:ea typeface="Verdana Pro"/>
              <a:cs typeface="Verdana Pro"/>
              <a:sym typeface="Verdana Pro"/>
            </a:endParaRPr>
          </a:p>
          <a:p>
            <a:pPr algn="just">
              <a:lnSpc>
                <a:spcPts val="2764"/>
              </a:lnSpc>
            </a:pPr>
            <a:r>
              <a:rPr lang="en-US" sz="2303" b="1" u="none" strike="noStrike" spc="-80">
                <a:solidFill>
                  <a:srgbClr val="010101"/>
                </a:solidFill>
                <a:latin typeface="Verdana Pro Bold"/>
                <a:ea typeface="Verdana Pro Bold"/>
                <a:cs typeface="Verdana Pro Bold"/>
                <a:sym typeface="Verdana Pro Bold"/>
              </a:rPr>
              <a:t>This training helps create workplaces where people feel supported, understood and accountable, and where recovery and wellbeing are part of the culture.</a:t>
            </a:r>
          </a:p>
          <a:p>
            <a:pPr marL="0" lvl="0" indent="0" algn="just">
              <a:lnSpc>
                <a:spcPts val="2764"/>
              </a:lnSpc>
            </a:pPr>
            <a:endParaRPr lang="en-US" sz="2303" b="1" u="none" strike="noStrike" spc="-80">
              <a:solidFill>
                <a:srgbClr val="010101"/>
              </a:solidFill>
              <a:latin typeface="Verdana Pro Bold"/>
              <a:ea typeface="Verdana Pro Bold"/>
              <a:cs typeface="Verdana Pro Bold"/>
              <a:sym typeface="Verdana Pro 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1374</Words>
  <Application>Microsoft Office PowerPoint</Application>
  <PresentationFormat>Custom</PresentationFormat>
  <Paragraphs>149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ITC Avant Garde Gothic Bold</vt:lpstr>
      <vt:lpstr>Verdana Pro Bold</vt:lpstr>
      <vt:lpstr>Verdana</vt:lpstr>
      <vt:lpstr>Verdana Pro</vt:lpstr>
      <vt:lpstr>Arial</vt:lpstr>
      <vt:lpstr>ITC Avant Garde Gothic 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Cymru Training 2025</dc:title>
  <dc:creator>Rebecca Cashman</dc:creator>
  <cp:lastModifiedBy>Rebecca Cashman</cp:lastModifiedBy>
  <cp:revision>3</cp:revision>
  <dcterms:created xsi:type="dcterms:W3CDTF">2006-08-16T00:00:00Z</dcterms:created>
  <dcterms:modified xsi:type="dcterms:W3CDTF">2025-10-16T11:01:37Z</dcterms:modified>
  <dc:identifier>DAG13HPzvpA</dc:identifier>
</cp:coreProperties>
</file>